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ebp" ContentType="image/webp"/>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charts/chart10.xml" ContentType="application/vnd.openxmlformats-officedocument.drawingml.chart+xml"/>
  <Override PartName="/ppt/theme/themeOverride10.xml" ContentType="application/vnd.openxmlformats-officedocument.themeOverride+xml"/>
  <Override PartName="/ppt/charts/chart11.xml" ContentType="application/vnd.openxmlformats-officedocument.drawingml.chart+xml"/>
  <Override PartName="/ppt/theme/themeOverride11.xml" ContentType="application/vnd.openxmlformats-officedocument.themeOverride+xml"/>
  <Override PartName="/ppt/charts/chart12.xml" ContentType="application/vnd.openxmlformats-officedocument.drawingml.chart+xml"/>
  <Override PartName="/ppt/theme/themeOverride12.xml" ContentType="application/vnd.openxmlformats-officedocument.themeOverride+xml"/>
  <Override PartName="/ppt/charts/chart13.xml" ContentType="application/vnd.openxmlformats-officedocument.drawingml.chart+xml"/>
  <Override PartName="/ppt/theme/themeOverride13.xml" ContentType="application/vnd.openxmlformats-officedocument.themeOverride+xml"/>
  <Override PartName="/ppt/charts/chart14.xml" ContentType="application/vnd.openxmlformats-officedocument.drawingml.chart+xml"/>
  <Override PartName="/ppt/theme/themeOverride14.xml" ContentType="application/vnd.openxmlformats-officedocument.themeOverride+xml"/>
  <Override PartName="/ppt/charts/chart15.xml" ContentType="application/vnd.openxmlformats-officedocument.drawingml.chart+xml"/>
  <Override PartName="/ppt/theme/themeOverride15.xml" ContentType="application/vnd.openxmlformats-officedocument.themeOverride+xml"/>
  <Override PartName="/ppt/charts/chart16.xml" ContentType="application/vnd.openxmlformats-officedocument.drawingml.chart+xml"/>
  <Override PartName="/ppt/theme/themeOverride16.xml" ContentType="application/vnd.openxmlformats-officedocument.themeOverride+xml"/>
  <Override PartName="/ppt/charts/chart17.xml" ContentType="application/vnd.openxmlformats-officedocument.drawingml.chart+xml"/>
  <Override PartName="/ppt/theme/themeOverride17.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 id="2147483739" r:id="rId2"/>
    <p:sldMasterId id="2147483751" r:id="rId3"/>
  </p:sldMasterIdLst>
  <p:notesMasterIdLst>
    <p:notesMasterId r:id="rId59"/>
  </p:notesMasterIdLst>
  <p:sldIdLst>
    <p:sldId id="268" r:id="rId4"/>
    <p:sldId id="804" r:id="rId5"/>
    <p:sldId id="269" r:id="rId6"/>
    <p:sldId id="271" r:id="rId7"/>
    <p:sldId id="270" r:id="rId8"/>
    <p:sldId id="272" r:id="rId9"/>
    <p:sldId id="273" r:id="rId10"/>
    <p:sldId id="274" r:id="rId11"/>
    <p:sldId id="275" r:id="rId12"/>
    <p:sldId id="276" r:id="rId13"/>
    <p:sldId id="279" r:id="rId14"/>
    <p:sldId id="764" r:id="rId15"/>
    <p:sldId id="770" r:id="rId16"/>
    <p:sldId id="763" r:id="rId17"/>
    <p:sldId id="800" r:id="rId18"/>
    <p:sldId id="773" r:id="rId19"/>
    <p:sldId id="774" r:id="rId20"/>
    <p:sldId id="775" r:id="rId21"/>
    <p:sldId id="797" r:id="rId22"/>
    <p:sldId id="798" r:id="rId23"/>
    <p:sldId id="776" r:id="rId24"/>
    <p:sldId id="799" r:id="rId25"/>
    <p:sldId id="777" r:id="rId26"/>
    <p:sldId id="795" r:id="rId27"/>
    <p:sldId id="792" r:id="rId28"/>
    <p:sldId id="778" r:id="rId29"/>
    <p:sldId id="801" r:id="rId30"/>
    <p:sldId id="802" r:id="rId31"/>
    <p:sldId id="779" r:id="rId32"/>
    <p:sldId id="791" r:id="rId33"/>
    <p:sldId id="793" r:id="rId34"/>
    <p:sldId id="780" r:id="rId35"/>
    <p:sldId id="790" r:id="rId36"/>
    <p:sldId id="789" r:id="rId37"/>
    <p:sldId id="781" r:id="rId38"/>
    <p:sldId id="788" r:id="rId39"/>
    <p:sldId id="803" r:id="rId40"/>
    <p:sldId id="771" r:id="rId41"/>
    <p:sldId id="772" r:id="rId42"/>
    <p:sldId id="805" r:id="rId43"/>
    <p:sldId id="277" r:id="rId44"/>
    <p:sldId id="257" r:id="rId45"/>
    <p:sldId id="278" r:id="rId46"/>
    <p:sldId id="806" r:id="rId47"/>
    <p:sldId id="256" r:id="rId48"/>
    <p:sldId id="261" r:id="rId49"/>
    <p:sldId id="262" r:id="rId50"/>
    <p:sldId id="259" r:id="rId51"/>
    <p:sldId id="260" r:id="rId52"/>
    <p:sldId id="264" r:id="rId53"/>
    <p:sldId id="263" r:id="rId54"/>
    <p:sldId id="265" r:id="rId55"/>
    <p:sldId id="258" r:id="rId56"/>
    <p:sldId id="267" r:id="rId57"/>
    <p:sldId id="266"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p:cViewPr varScale="1">
        <p:scale>
          <a:sx n="60" d="100"/>
          <a:sy n="60" d="100"/>
        </p:scale>
        <p:origin x="7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s>
</file>

<file path=ppt/charts/_rels/chart1.xml.rels><?xml version="1.0" encoding="UTF-8" standalone="yes"?>
<Relationships xmlns="http://schemas.openxmlformats.org/package/2006/relationships"><Relationship Id="rId2" Type="http://schemas.openxmlformats.org/officeDocument/2006/relationships/oleObject" Target="https://cbpo.sharepoint.com/sites/ProtectedLandsIndicator/Shared%20Documents/General/Protected%20Lands%20Indicator%202021/Protected%20Lands%20Indicator%20Documentation/Internal%20Data_2018%20Protected%20Lands%20Indicator_102422.xlsx"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oleObject" Target="https://cbpo.sharepoint.com/sites/ProtectedLandsIndicator/Shared%20Documents/General/Protected%20Lands%20Indicator%202021/Protected%20Lands%20Indicator%20Documentation/Internal%20Data_2018%20Protected%20Lands%20Indicator_102422.xlsx" TargetMode="External"/><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2" Type="http://schemas.openxmlformats.org/officeDocument/2006/relationships/oleObject" Target="https://cbpo.sharepoint.com/sites/ProtectedLandsIndicator/Shared%20Documents/General/Protected%20Lands%20Indicator%202021/Protected%20Lands%20Indicator%20Documentation/Internal%20Data_2018%20Protected%20Lands%20Indicator_102422.xlsx" TargetMode="External"/><Relationship Id="rId1" Type="http://schemas.openxmlformats.org/officeDocument/2006/relationships/themeOverride" Target="../theme/themeOverride11.xml"/></Relationships>
</file>

<file path=ppt/charts/_rels/chart12.xml.rels><?xml version="1.0" encoding="UTF-8" standalone="yes"?>
<Relationships xmlns="http://schemas.openxmlformats.org/package/2006/relationships"><Relationship Id="rId2" Type="http://schemas.openxmlformats.org/officeDocument/2006/relationships/oleObject" Target="https://cbpo.sharepoint.com/sites/ProtectedLandsIndicator/Shared%20Documents/General/Protected%20Lands%20Indicator%202021/Protected%20Lands%20Indicator%20Documentation/Internal%20Data_2018%20Protected%20Lands%20Indicator_102422.xlsx" TargetMode="External"/><Relationship Id="rId1" Type="http://schemas.openxmlformats.org/officeDocument/2006/relationships/themeOverride" Target="../theme/themeOverride12.xml"/></Relationships>
</file>

<file path=ppt/charts/_rels/chart13.xml.rels><?xml version="1.0" encoding="UTF-8" standalone="yes"?>
<Relationships xmlns="http://schemas.openxmlformats.org/package/2006/relationships"><Relationship Id="rId2" Type="http://schemas.openxmlformats.org/officeDocument/2006/relationships/oleObject" Target="https://cbpo.sharepoint.com/sites/ProtectedLandsIndicator/Shared%20Documents/General/Protected%20Lands%20Indicator%202021/Protected%20Lands%20Indicator%20Documentation/Internal%20Data_2018%20Protected%20Lands%20Indicator_102422.xlsx" TargetMode="External"/><Relationship Id="rId1" Type="http://schemas.openxmlformats.org/officeDocument/2006/relationships/themeOverride" Target="../theme/themeOverride13.xml"/></Relationships>
</file>

<file path=ppt/charts/_rels/chart14.xml.rels><?xml version="1.0" encoding="UTF-8" standalone="yes"?>
<Relationships xmlns="http://schemas.openxmlformats.org/package/2006/relationships"><Relationship Id="rId2" Type="http://schemas.openxmlformats.org/officeDocument/2006/relationships/oleObject" Target="https://cbpo.sharepoint.com/sites/ProtectedLandsIndicator/Shared%20Documents/General/Protected%20Lands%20Indicator%202021/Protected%20Lands%20Indicator%20Documentation/Internal%20Data_2018%20Protected%20Lands%20Indicator_102422.xlsx" TargetMode="External"/><Relationship Id="rId1" Type="http://schemas.openxmlformats.org/officeDocument/2006/relationships/themeOverride" Target="../theme/themeOverride14.xml"/></Relationships>
</file>

<file path=ppt/charts/_rels/chart15.xml.rels><?xml version="1.0" encoding="UTF-8" standalone="yes"?>
<Relationships xmlns="http://schemas.openxmlformats.org/package/2006/relationships"><Relationship Id="rId2" Type="http://schemas.openxmlformats.org/officeDocument/2006/relationships/oleObject" Target="https://cbpo.sharepoint.com/sites/ProtectedLandsIndicator/Shared%20Documents/General/Protected%20Lands%20Indicator%202021/Protected%20Lands%20Indicator%20Documentation/Internal%20Data_2018%20Protected%20Lands%20Indicator_102422.xlsx" TargetMode="External"/><Relationship Id="rId1" Type="http://schemas.openxmlformats.org/officeDocument/2006/relationships/themeOverride" Target="../theme/themeOverride15.xml"/></Relationships>
</file>

<file path=ppt/charts/_rels/chart16.xml.rels><?xml version="1.0" encoding="UTF-8" standalone="yes"?>
<Relationships xmlns="http://schemas.openxmlformats.org/package/2006/relationships"><Relationship Id="rId2" Type="http://schemas.openxmlformats.org/officeDocument/2006/relationships/oleObject" Target="https://cbpo.sharepoint.com/sites/ProtectedLandsIndicator/Shared%20Documents/General/Protected%20Lands%20Indicator%202021/Protected%20Lands%20Indicator%20Documentation/Internal%20Data_2018%20Protected%20Lands%20Indicator_102422.xlsx" TargetMode="External"/><Relationship Id="rId1" Type="http://schemas.openxmlformats.org/officeDocument/2006/relationships/themeOverride" Target="../theme/themeOverride16.xml"/></Relationships>
</file>

<file path=ppt/charts/_rels/chart17.xml.rels><?xml version="1.0" encoding="UTF-8" standalone="yes"?>
<Relationships xmlns="http://schemas.openxmlformats.org/package/2006/relationships"><Relationship Id="rId2" Type="http://schemas.openxmlformats.org/officeDocument/2006/relationships/oleObject" Target="https://cbpo.sharepoint.com/sites/ProtectedLandsIndicator/Shared%20Documents/General/Protected%20Lands%20Indicator%202021/Protected%20Lands%20Indicator%20Documentation/Internal%20Data_2018%20Protected%20Lands%20Indicator_102422.xlsx" TargetMode="External"/><Relationship Id="rId1" Type="http://schemas.openxmlformats.org/officeDocument/2006/relationships/themeOverride" Target="../theme/themeOverride17.xml"/></Relationships>
</file>

<file path=ppt/charts/_rels/chart2.xml.rels><?xml version="1.0" encoding="UTF-8" standalone="yes"?>
<Relationships xmlns="http://schemas.openxmlformats.org/package/2006/relationships"><Relationship Id="rId2" Type="http://schemas.openxmlformats.org/officeDocument/2006/relationships/oleObject" Target="https://cbpo.sharepoint.com/sites/ProtectedLandsIndicator/Shared%20Documents/General/Protected%20Lands%20Indicator%202021/Protected%20Lands%20Indicator%20Documentation/Internal%20Data_2018%20Protected%20Lands%20Indicator_102422.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https://cbpo.sharepoint.com/sites/ProtectedLandsIndicator/Shared%20Documents/General/Protected%20Lands%20Indicator%202021/Protected%20Lands%20Indicator%20Documentation/Internal%20Data_2018%20Protected%20Lands%20Indicator_102422.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https://cbpo.sharepoint.com/sites/ProtectedLandsIndicator/Shared%20Documents/General/Protected%20Lands%20Indicator%202021/Protected%20Lands%20Indicator%20Documentation/Internal%20Data_2018%20Protected%20Lands%20Indicator_102422.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https://cbpo.sharepoint.com/sites/ProtectedLandsIndicator/Shared%20Documents/General/Protected%20Lands%20Indicator%202021/Protected%20Lands%20Indicator%20Documentation/Internal%20Data_2018%20Protected%20Lands%20Indicator_102422.xlsx"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oleObject" Target="https://cbpo.sharepoint.com/sites/ProtectedLandsIndicator/Shared%20Documents/General/Protected%20Lands%20Indicator%202021/Protected%20Lands%20Indicator%20Documentation/Internal%20Data_2018%20Protected%20Lands%20Indicator_102422.xlsx"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oleObject" Target="https://cbpo.sharepoint.com/sites/ProtectedLandsIndicator/Shared%20Documents/General/Protected%20Lands%20Indicator%202021/Protected%20Lands%20Indicator%20Documentation/Internal%20Data_2018%20Protected%20Lands%20Indicator_102422.xlsx" TargetMode="External"/><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oleObject" Target="https://cbpo.sharepoint.com/sites/ProtectedLandsIndicator/Shared%20Documents/General/Protected%20Lands%20Indicator%202021/Protected%20Lands%20Indicator%20Documentation/Internal%20Data_2018%20Protected%20Lands%20Indicator_102422.xlsx"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1"/>
            <c:bubble3D val="0"/>
            <c:spPr>
              <a:solidFill>
                <a:schemeClr val="accent3"/>
              </a:solidFill>
            </c:spPr>
            <c:extLst>
              <c:ext xmlns:c16="http://schemas.microsoft.com/office/drawing/2014/chart" uri="{C3380CC4-5D6E-409C-BE32-E72D297353CC}">
                <c16:uniqueId val="{00000001-F045-4DB1-9EF4-A32F7D53D808}"/>
              </c:ext>
            </c:extLst>
          </c:dPt>
          <c:dLbls>
            <c:dLbl>
              <c:idx val="0"/>
              <c:layout>
                <c:manualLayout>
                  <c:x val="-0.14162540745308783"/>
                  <c:y val="-0.28510840121269476"/>
                </c:manualLayout>
              </c:layout>
              <c:tx>
                <c:rich>
                  <a:bodyPr/>
                  <a:lstStyle/>
                  <a:p>
                    <a:fld id="{801E19CE-07E6-4883-AE93-513668186C36}" type="VALUE">
                      <a:rPr lang="en-US" sz="1600"/>
                      <a:pPr/>
                      <a:t>[VALUE]</a:t>
                    </a:fld>
                    <a:r>
                      <a:rPr lang="en-US" sz="1600" baseline="0"/>
                      <a:t>
</a:t>
                    </a:r>
                    <a:fld id="{446BC77E-A663-4FAA-A95E-B630888F2AF8}" type="PERCENTAGE">
                      <a:rPr lang="en-US" sz="1600" baseline="0"/>
                      <a:pPr/>
                      <a:t>[PERCENTAGE]</a:t>
                    </a:fld>
                    <a:endParaRPr lang="en-US" sz="1600" baseline="0"/>
                  </a:p>
                </c:rich>
              </c:tx>
              <c:showLegendKey val="0"/>
              <c:showVal val="1"/>
              <c:showCatName val="0"/>
              <c:showSerName val="0"/>
              <c:showPercent val="1"/>
              <c:showBubbleSize val="0"/>
              <c:separator>
</c:separator>
              <c:extLst>
                <c:ext xmlns:c15="http://schemas.microsoft.com/office/drawing/2012/chart" uri="{CE6537A1-D6FC-4f65-9D91-7224C49458BB}">
                  <c15:layout>
                    <c:manualLayout>
                      <c:w val="0.16340718879393887"/>
                      <c:h val="0.19971643456124169"/>
                    </c:manualLayout>
                  </c15:layout>
                  <c15:dlblFieldTable/>
                  <c15:showDataLabelsRange val="0"/>
                </c:ext>
                <c:ext xmlns:c16="http://schemas.microsoft.com/office/drawing/2014/chart" uri="{C3380CC4-5D6E-409C-BE32-E72D297353CC}">
                  <c16:uniqueId val="{00000002-F045-4DB1-9EF4-A32F7D53D808}"/>
                </c:ext>
              </c:extLst>
            </c:dLbl>
            <c:dLbl>
              <c:idx val="1"/>
              <c:spPr>
                <a:noFill/>
                <a:ln>
                  <a:noFill/>
                </a:ln>
                <a:effectLst/>
              </c:spPr>
              <c:txPr>
                <a:bodyPr/>
                <a:lstStyle/>
                <a:p>
                  <a:pPr>
                    <a:defRPr sz="1400" baseline="0"/>
                  </a:pPr>
                  <a:endParaRPr lang="en-US"/>
                </a:p>
              </c:txPr>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045-4DB1-9EF4-A32F7D53D808}"/>
                </c:ext>
              </c:extLst>
            </c:dLbl>
            <c:spPr>
              <a:noFill/>
              <a:ln>
                <a:noFill/>
              </a:ln>
              <a:effectLst/>
            </c:spPr>
            <c:txPr>
              <a:bodyPr/>
              <a:lstStyle/>
              <a:p>
                <a:pPr>
                  <a:defRPr sz="1200"/>
                </a:pPr>
                <a:endParaRPr lang="en-US"/>
              </a:p>
            </c:txPr>
            <c:showLegendKey val="0"/>
            <c:showVal val="1"/>
            <c:showCatName val="0"/>
            <c:showSerName val="0"/>
            <c:showPercent val="1"/>
            <c:showBubbleSize val="0"/>
            <c:separator>
</c:separator>
            <c:showLeaderLines val="1"/>
            <c:extLst>
              <c:ext xmlns:c15="http://schemas.microsoft.com/office/drawing/2012/chart" uri="{CE6537A1-D6FC-4f65-9D91-7224C49458BB}"/>
            </c:extLst>
          </c:dLbls>
          <c:cat>
            <c:strRef>
              <c:f>'Pie Charts - Prot vs Unprot'!$A$46:$A$47</c:f>
              <c:strCache>
                <c:ptCount val="2"/>
                <c:pt idx="0">
                  <c:v>Unprotected Land Area</c:v>
                </c:pt>
                <c:pt idx="1">
                  <c:v>Protected Land Area</c:v>
                </c:pt>
              </c:strCache>
            </c:strRef>
          </c:cat>
          <c:val>
            <c:numRef>
              <c:f>'Pie Charts - Prot vs Unprot'!$F$46:$F$47</c:f>
              <c:numCache>
                <c:formatCode>#,##0</c:formatCode>
                <c:ptCount val="2"/>
                <c:pt idx="0">
                  <c:v>31427488.780664798</c:v>
                </c:pt>
                <c:pt idx="1">
                  <c:v>9317709.3536717035</c:v>
                </c:pt>
              </c:numCache>
            </c:numRef>
          </c:val>
          <c:extLst>
            <c:ext xmlns:c15="http://schemas.microsoft.com/office/drawing/2012/chart" uri="{02D57815-91ED-43cb-92C2-25804820EDAC}">
              <c15:filteredSeriesTitle>
                <c15:tx>
                  <c:strRef>
                    <c:extLst>
                      <c:ext uri="{02D57815-91ED-43cb-92C2-25804820EDAC}">
                        <c15:formulaRef>
                          <c15:sqref> </c15:sqref>
                        </c15:formulaRef>
                      </c:ext>
                    </c:extLst>
                  </c:strRef>
                </c15:tx>
              </c15:filteredSeriesTitle>
            </c:ext>
            <c:ext xmlns:c16="http://schemas.microsoft.com/office/drawing/2014/chart" uri="{C3380CC4-5D6E-409C-BE32-E72D297353CC}">
              <c16:uniqueId val="{00000003-F045-4DB1-9EF4-A32F7D53D808}"/>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sz="1400" baseline="0"/>
          </a:pPr>
          <a:endParaRPr lang="en-US"/>
        </a:p>
      </c:txPr>
    </c:legend>
    <c:plotVisOnly val="1"/>
    <c:dispBlanksAs val="zero"/>
    <c:showDLblsOverMax val="0"/>
  </c:chart>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New</a:t>
            </a:r>
            <a:r>
              <a:rPr lang="en-US" baseline="0"/>
              <a:t> York Protected Lands by Ownership Type</a:t>
            </a:r>
            <a:endParaRPr lang="en-US"/>
          </a:p>
        </c:rich>
      </c:tx>
      <c:overlay val="0"/>
    </c:title>
    <c:autoTitleDeleted val="0"/>
    <c:plotArea>
      <c:layout/>
      <c:barChart>
        <c:barDir val="col"/>
        <c:grouping val="stacked"/>
        <c:varyColors val="0"/>
        <c:ser>
          <c:idx val="4"/>
          <c:order val="0"/>
          <c:tx>
            <c:v>Other</c:v>
          </c:tx>
          <c:spPr>
            <a:solidFill>
              <a:srgbClr val="F79646"/>
            </a:solidFill>
          </c:spPr>
          <c:invertIfNegative val="0"/>
          <c:cat>
            <c:strRef>
              <c:f>'Stacked Bar Charts by Owner'!$D$48:$G$48</c:f>
              <c:strCache>
                <c:ptCount val="4"/>
                <c:pt idx="0">
                  <c:v>2013</c:v>
                </c:pt>
                <c:pt idx="1">
                  <c:v>2015_16</c:v>
                </c:pt>
                <c:pt idx="2">
                  <c:v>2018</c:v>
                </c:pt>
                <c:pt idx="3">
                  <c:v>2022</c:v>
                </c:pt>
              </c:strCache>
            </c:strRef>
          </c:cat>
          <c:val>
            <c:numRef>
              <c:f>'Stacked Bar Charts by Owner'!$D$54:$G$54</c:f>
              <c:numCache>
                <c:formatCode>#,##0</c:formatCode>
                <c:ptCount val="4"/>
                <c:pt idx="0">
                  <c:v>0</c:v>
                </c:pt>
                <c:pt idx="1">
                  <c:v>5.2015636814715602</c:v>
                </c:pt>
                <c:pt idx="2">
                  <c:v>5.4548464735622186</c:v>
                </c:pt>
                <c:pt idx="3">
                  <c:v>1378.59352683315</c:v>
                </c:pt>
              </c:numCache>
            </c:numRef>
          </c:val>
          <c:extLst>
            <c:ext xmlns:c16="http://schemas.microsoft.com/office/drawing/2014/chart" uri="{C3380CC4-5D6E-409C-BE32-E72D297353CC}">
              <c16:uniqueId val="{00000000-89E5-4FC3-8A74-F67342F56BC6}"/>
            </c:ext>
          </c:extLst>
        </c:ser>
        <c:ser>
          <c:idx val="2"/>
          <c:order val="1"/>
          <c:tx>
            <c:v>Non-Governmental Organization Land</c:v>
          </c:tx>
          <c:spPr>
            <a:solidFill>
              <a:srgbClr val="9BBB59"/>
            </a:solidFill>
          </c:spPr>
          <c:invertIfNegative val="0"/>
          <c:cat>
            <c:strRef>
              <c:f>'Stacked Bar Charts by Owner'!$D$48:$G$48</c:f>
              <c:strCache>
                <c:ptCount val="4"/>
                <c:pt idx="0">
                  <c:v>2013</c:v>
                </c:pt>
                <c:pt idx="1">
                  <c:v>2015_16</c:v>
                </c:pt>
                <c:pt idx="2">
                  <c:v>2018</c:v>
                </c:pt>
                <c:pt idx="3">
                  <c:v>2022</c:v>
                </c:pt>
              </c:strCache>
            </c:strRef>
          </c:cat>
          <c:val>
            <c:numRef>
              <c:f>'Stacked Bar Charts by Owner'!$D$51:$G$51</c:f>
              <c:numCache>
                <c:formatCode>#,##0</c:formatCode>
                <c:ptCount val="4"/>
                <c:pt idx="0">
                  <c:v>2444.3519172889596</c:v>
                </c:pt>
                <c:pt idx="1">
                  <c:v>622.69265554034484</c:v>
                </c:pt>
                <c:pt idx="2">
                  <c:v>2782.6265301987219</c:v>
                </c:pt>
                <c:pt idx="3">
                  <c:v>3204.2682474807498</c:v>
                </c:pt>
              </c:numCache>
            </c:numRef>
          </c:val>
          <c:extLst>
            <c:ext xmlns:c16="http://schemas.microsoft.com/office/drawing/2014/chart" uri="{C3380CC4-5D6E-409C-BE32-E72D297353CC}">
              <c16:uniqueId val="{00000001-89E5-4FC3-8A74-F67342F56BC6}"/>
            </c:ext>
          </c:extLst>
        </c:ser>
        <c:ser>
          <c:idx val="3"/>
          <c:order val="2"/>
          <c:tx>
            <c:v>Private Land</c:v>
          </c:tx>
          <c:spPr>
            <a:solidFill>
              <a:srgbClr val="8064A2"/>
            </a:solidFill>
          </c:spPr>
          <c:invertIfNegative val="0"/>
          <c:cat>
            <c:strRef>
              <c:f>'Stacked Bar Charts by Owner'!$D$48:$G$48</c:f>
              <c:strCache>
                <c:ptCount val="4"/>
                <c:pt idx="0">
                  <c:v>2013</c:v>
                </c:pt>
                <c:pt idx="1">
                  <c:v>2015_16</c:v>
                </c:pt>
                <c:pt idx="2">
                  <c:v>2018</c:v>
                </c:pt>
                <c:pt idx="3">
                  <c:v>2022</c:v>
                </c:pt>
              </c:strCache>
            </c:strRef>
          </c:cat>
          <c:val>
            <c:numRef>
              <c:f>'Stacked Bar Charts by Owner'!$D$52:$G$52</c:f>
              <c:numCache>
                <c:formatCode>#,##0</c:formatCode>
                <c:ptCount val="4"/>
                <c:pt idx="0">
                  <c:v>6570.3594885911543</c:v>
                </c:pt>
                <c:pt idx="1">
                  <c:v>15940.247500531275</c:v>
                </c:pt>
                <c:pt idx="2">
                  <c:v>18070.917946259568</c:v>
                </c:pt>
                <c:pt idx="3">
                  <c:v>19028.697558106702</c:v>
                </c:pt>
              </c:numCache>
            </c:numRef>
          </c:val>
          <c:extLst>
            <c:ext xmlns:c16="http://schemas.microsoft.com/office/drawing/2014/chart" uri="{C3380CC4-5D6E-409C-BE32-E72D297353CC}">
              <c16:uniqueId val="{00000002-89E5-4FC3-8A74-F67342F56BC6}"/>
            </c:ext>
          </c:extLst>
        </c:ser>
        <c:ser>
          <c:idx val="1"/>
          <c:order val="3"/>
          <c:tx>
            <c:v>Local Government Land</c:v>
          </c:tx>
          <c:spPr>
            <a:solidFill>
              <a:srgbClr val="C0504D"/>
            </a:solidFill>
          </c:spPr>
          <c:invertIfNegative val="0"/>
          <c:cat>
            <c:strRef>
              <c:f>'Stacked Bar Charts by Owner'!$D$48:$G$48</c:f>
              <c:strCache>
                <c:ptCount val="4"/>
                <c:pt idx="0">
                  <c:v>2013</c:v>
                </c:pt>
                <c:pt idx="1">
                  <c:v>2015_16</c:v>
                </c:pt>
                <c:pt idx="2">
                  <c:v>2018</c:v>
                </c:pt>
                <c:pt idx="3">
                  <c:v>2022</c:v>
                </c:pt>
              </c:strCache>
            </c:strRef>
          </c:cat>
          <c:val>
            <c:numRef>
              <c:f>'Stacked Bar Charts by Owner'!$D$50:$G$50</c:f>
              <c:numCache>
                <c:formatCode>#,##0</c:formatCode>
                <c:ptCount val="4"/>
                <c:pt idx="0">
                  <c:v>24301.044513524066</c:v>
                </c:pt>
                <c:pt idx="1">
                  <c:v>23850.034347617657</c:v>
                </c:pt>
                <c:pt idx="2">
                  <c:v>22526.625581314896</c:v>
                </c:pt>
                <c:pt idx="3">
                  <c:v>22771.500620234001</c:v>
                </c:pt>
              </c:numCache>
            </c:numRef>
          </c:val>
          <c:extLst>
            <c:ext xmlns:c16="http://schemas.microsoft.com/office/drawing/2014/chart" uri="{C3380CC4-5D6E-409C-BE32-E72D297353CC}">
              <c16:uniqueId val="{00000003-89E5-4FC3-8A74-F67342F56BC6}"/>
            </c:ext>
          </c:extLst>
        </c:ser>
        <c:ser>
          <c:idx val="5"/>
          <c:order val="4"/>
          <c:tx>
            <c:v>State Land</c:v>
          </c:tx>
          <c:spPr>
            <a:solidFill>
              <a:srgbClr val="4F81BD">
                <a:lumMod val="60000"/>
                <a:lumOff val="40000"/>
              </a:srgbClr>
            </a:solidFill>
          </c:spPr>
          <c:invertIfNegative val="0"/>
          <c:cat>
            <c:strRef>
              <c:f>'Stacked Bar Charts by Owner'!$D$48:$G$48</c:f>
              <c:strCache>
                <c:ptCount val="4"/>
                <c:pt idx="0">
                  <c:v>2013</c:v>
                </c:pt>
                <c:pt idx="1">
                  <c:v>2015_16</c:v>
                </c:pt>
                <c:pt idx="2">
                  <c:v>2018</c:v>
                </c:pt>
                <c:pt idx="3">
                  <c:v>2022</c:v>
                </c:pt>
              </c:strCache>
            </c:strRef>
          </c:cat>
          <c:val>
            <c:numRef>
              <c:f>'Stacked Bar Charts by Owner'!$D$53:$G$53</c:f>
              <c:numCache>
                <c:formatCode>#,##0</c:formatCode>
                <c:ptCount val="4"/>
                <c:pt idx="0">
                  <c:v>280492.48676751851</c:v>
                </c:pt>
                <c:pt idx="1">
                  <c:v>280011.78073864675</c:v>
                </c:pt>
                <c:pt idx="2">
                  <c:v>278347.97843266139</c:v>
                </c:pt>
                <c:pt idx="3">
                  <c:v>279872.55551217502</c:v>
                </c:pt>
              </c:numCache>
            </c:numRef>
          </c:val>
          <c:extLst>
            <c:ext xmlns:c16="http://schemas.microsoft.com/office/drawing/2014/chart" uri="{C3380CC4-5D6E-409C-BE32-E72D297353CC}">
              <c16:uniqueId val="{00000004-89E5-4FC3-8A74-F67342F56BC6}"/>
            </c:ext>
          </c:extLst>
        </c:ser>
        <c:ser>
          <c:idx val="0"/>
          <c:order val="5"/>
          <c:tx>
            <c:v>Federal Land</c:v>
          </c:tx>
          <c:spPr>
            <a:solidFill>
              <a:srgbClr val="1F497D"/>
            </a:solidFill>
          </c:spPr>
          <c:invertIfNegative val="0"/>
          <c:cat>
            <c:strRef>
              <c:f>'Stacked Bar Charts by Owner'!$D$48:$G$48</c:f>
              <c:strCache>
                <c:ptCount val="4"/>
                <c:pt idx="0">
                  <c:v>2013</c:v>
                </c:pt>
                <c:pt idx="1">
                  <c:v>2015_16</c:v>
                </c:pt>
                <c:pt idx="2">
                  <c:v>2018</c:v>
                </c:pt>
                <c:pt idx="3">
                  <c:v>2022</c:v>
                </c:pt>
              </c:strCache>
            </c:strRef>
          </c:cat>
          <c:val>
            <c:numRef>
              <c:f>'Stacked Bar Charts by Owner'!$D$49:$G$49</c:f>
              <c:numCache>
                <c:formatCode>#,##0</c:formatCode>
                <c:ptCount val="4"/>
                <c:pt idx="0">
                  <c:v>3851.4860904503739</c:v>
                </c:pt>
                <c:pt idx="1">
                  <c:v>2555.2094710466881</c:v>
                </c:pt>
                <c:pt idx="2">
                  <c:v>5547.31940319161</c:v>
                </c:pt>
                <c:pt idx="3">
                  <c:v>5547.8012582594902</c:v>
                </c:pt>
              </c:numCache>
            </c:numRef>
          </c:val>
          <c:extLst>
            <c:ext xmlns:c16="http://schemas.microsoft.com/office/drawing/2014/chart" uri="{C3380CC4-5D6E-409C-BE32-E72D297353CC}">
              <c16:uniqueId val="{00000005-89E5-4FC3-8A74-F67342F56BC6}"/>
            </c:ext>
          </c:extLst>
        </c:ser>
        <c:dLbls>
          <c:showLegendKey val="0"/>
          <c:showVal val="0"/>
          <c:showCatName val="0"/>
          <c:showSerName val="0"/>
          <c:showPercent val="0"/>
          <c:showBubbleSize val="0"/>
        </c:dLbls>
        <c:gapWidth val="150"/>
        <c:overlap val="100"/>
        <c:axId val="195338824"/>
        <c:axId val="195339216"/>
      </c:barChart>
      <c:catAx>
        <c:axId val="195338824"/>
        <c:scaling>
          <c:orientation val="minMax"/>
        </c:scaling>
        <c:delete val="0"/>
        <c:axPos val="b"/>
        <c:title>
          <c:tx>
            <c:rich>
              <a:bodyPr/>
              <a:lstStyle/>
              <a:p>
                <a:pPr>
                  <a:defRPr/>
                </a:pPr>
                <a:r>
                  <a:rPr lang="en-US"/>
                  <a:t>Reporting</a:t>
                </a:r>
                <a:r>
                  <a:rPr lang="en-US" baseline="0"/>
                  <a:t> Year</a:t>
                </a:r>
                <a:endParaRPr lang="en-US"/>
              </a:p>
            </c:rich>
          </c:tx>
          <c:overlay val="0"/>
        </c:title>
        <c:numFmt formatCode="General" sourceLinked="1"/>
        <c:majorTickMark val="out"/>
        <c:minorTickMark val="none"/>
        <c:tickLblPos val="nextTo"/>
        <c:txPr>
          <a:bodyPr/>
          <a:lstStyle/>
          <a:p>
            <a:pPr>
              <a:defRPr sz="1200"/>
            </a:pPr>
            <a:endParaRPr lang="en-US"/>
          </a:p>
        </c:txPr>
        <c:crossAx val="195339216"/>
        <c:crosses val="autoZero"/>
        <c:auto val="1"/>
        <c:lblAlgn val="ctr"/>
        <c:lblOffset val="100"/>
        <c:noMultiLvlLbl val="0"/>
      </c:catAx>
      <c:valAx>
        <c:axId val="195339216"/>
        <c:scaling>
          <c:orientation val="minMax"/>
        </c:scaling>
        <c:delete val="0"/>
        <c:axPos val="l"/>
        <c:majorGridlines/>
        <c:title>
          <c:tx>
            <c:rich>
              <a:bodyPr rot="-5400000" vert="horz"/>
              <a:lstStyle/>
              <a:p>
                <a:pPr>
                  <a:defRPr/>
                </a:pPr>
                <a:r>
                  <a:rPr lang="en-US"/>
                  <a:t>Acres of Permanentaly</a:t>
                </a:r>
                <a:r>
                  <a:rPr lang="en-US" baseline="0"/>
                  <a:t> Protected Lands</a:t>
                </a:r>
              </a:p>
            </c:rich>
          </c:tx>
          <c:layout>
            <c:manualLayout>
              <c:xMode val="edge"/>
              <c:yMode val="edge"/>
              <c:x val="2.1049754769436151E-2"/>
              <c:y val="0.20860006508209139"/>
            </c:manualLayout>
          </c:layout>
          <c:overlay val="0"/>
        </c:title>
        <c:numFmt formatCode="#,##0" sourceLinked="0"/>
        <c:majorTickMark val="out"/>
        <c:minorTickMark val="none"/>
        <c:tickLblPos val="nextTo"/>
        <c:crossAx val="195338824"/>
        <c:crosses val="autoZero"/>
        <c:crossBetween val="between"/>
      </c:valAx>
    </c:plotArea>
    <c:legend>
      <c:legendPos val="r"/>
      <c:layout>
        <c:manualLayout>
          <c:xMode val="edge"/>
          <c:yMode val="edge"/>
          <c:x val="0.72123218597743588"/>
          <c:y val="0.17033972578016471"/>
          <c:w val="0.2654705610122472"/>
          <c:h val="0.70270233971727902"/>
        </c:manualLayout>
      </c:layout>
      <c:overlay val="0"/>
      <c:txPr>
        <a:bodyPr/>
        <a:lstStyle/>
        <a:p>
          <a:pPr>
            <a:defRPr sz="1200"/>
          </a:pPr>
          <a:endParaRPr lang="en-US"/>
        </a:p>
      </c:txPr>
    </c:legend>
    <c:plotVisOnly val="1"/>
    <c:dispBlanksAs val="gap"/>
    <c:showDLblsOverMax val="0"/>
  </c:chart>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NY</a:t>
            </a:r>
            <a:r>
              <a:rPr lang="en-US" baseline="0"/>
              <a:t> </a:t>
            </a:r>
            <a:r>
              <a:rPr lang="en-US"/>
              <a:t>Acres of Protected Land 2022</a:t>
            </a:r>
          </a:p>
        </c:rich>
      </c:tx>
      <c:overlay val="0"/>
    </c:title>
    <c:autoTitleDeleted val="0"/>
    <c:plotArea>
      <c:layout/>
      <c:pieChart>
        <c:varyColors val="1"/>
        <c:ser>
          <c:idx val="0"/>
          <c:order val="0"/>
          <c:dPt>
            <c:idx val="1"/>
            <c:bubble3D val="0"/>
            <c:spPr>
              <a:solidFill>
                <a:schemeClr val="accent3"/>
              </a:solidFill>
            </c:spPr>
            <c:extLst>
              <c:ext xmlns:c16="http://schemas.microsoft.com/office/drawing/2014/chart" uri="{C3380CC4-5D6E-409C-BE32-E72D297353CC}">
                <c16:uniqueId val="{00000001-23DE-4086-A8C0-07FA3D30156F}"/>
              </c:ext>
            </c:extLst>
          </c:dPt>
          <c:dLbls>
            <c:dLbl>
              <c:idx val="0"/>
              <c:layout>
                <c:manualLayout>
                  <c:x val="-0.11645144356955382"/>
                  <c:y val="-0.23189814814814821"/>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2-23DE-4086-A8C0-07FA3D30156F}"/>
                </c:ext>
              </c:extLst>
            </c:dLbl>
            <c:dLbl>
              <c:idx val="1"/>
              <c:layout>
                <c:manualLayout>
                  <c:x val="-0.13663888888888889"/>
                  <c:y val="0.10711431904345292"/>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23DE-4086-A8C0-07FA3D30156F}"/>
                </c:ext>
              </c:extLst>
            </c:dLbl>
            <c:spPr>
              <a:noFill/>
              <a:ln>
                <a:noFill/>
              </a:ln>
              <a:effectLst/>
            </c:spPr>
            <c:txPr>
              <a:bodyPr/>
              <a:lstStyle/>
              <a:p>
                <a:pPr>
                  <a:defRPr sz="1400"/>
                </a:pPr>
                <a:endParaRPr lang="en-US"/>
              </a:p>
            </c:txPr>
            <c:showLegendKey val="0"/>
            <c:showVal val="1"/>
            <c:showCatName val="0"/>
            <c:showSerName val="0"/>
            <c:showPercent val="1"/>
            <c:showBubbleSize val="0"/>
            <c:separator>
</c:separator>
            <c:showLeaderLines val="1"/>
            <c:extLst>
              <c:ext xmlns:c15="http://schemas.microsoft.com/office/drawing/2012/chart" uri="{CE6537A1-D6FC-4f65-9D91-7224C49458BB}"/>
            </c:extLst>
          </c:dLbls>
          <c:cat>
            <c:strRef>
              <c:f>'Pie Charts - Prot vs Unprot'!$A$30:$A$31</c:f>
              <c:strCache>
                <c:ptCount val="2"/>
                <c:pt idx="0">
                  <c:v>Unprotected Land Area</c:v>
                </c:pt>
                <c:pt idx="1">
                  <c:v>Protected Land Area</c:v>
                </c:pt>
              </c:strCache>
            </c:strRef>
          </c:cat>
          <c:val>
            <c:numRef>
              <c:f>'Pie Charts - Prot vs Unprot'!$F$30:$F$31</c:f>
              <c:numCache>
                <c:formatCode>#,##0</c:formatCode>
                <c:ptCount val="2"/>
                <c:pt idx="0">
                  <c:v>3642809.5150104109</c:v>
                </c:pt>
                <c:pt idx="1">
                  <c:v>331803.41672308912</c:v>
                </c:pt>
              </c:numCache>
            </c:numRef>
          </c:val>
          <c:extLst>
            <c:ext xmlns:c16="http://schemas.microsoft.com/office/drawing/2014/chart" uri="{C3380CC4-5D6E-409C-BE32-E72D297353CC}">
              <c16:uniqueId val="{00000003-23DE-4086-A8C0-07FA3D30156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sz="1400"/>
          </a:pPr>
          <a:endParaRPr lang="en-US"/>
        </a:p>
      </c:txPr>
    </c:legend>
    <c:plotVisOnly val="1"/>
    <c:dispBlanksAs val="zero"/>
    <c:showDLblsOverMax val="0"/>
  </c:chart>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Pennsylvania</a:t>
            </a:r>
            <a:r>
              <a:rPr lang="en-US" baseline="0"/>
              <a:t> Protected Lands by Ownership Type</a:t>
            </a:r>
            <a:endParaRPr lang="en-US"/>
          </a:p>
        </c:rich>
      </c:tx>
      <c:overlay val="0"/>
    </c:title>
    <c:autoTitleDeleted val="0"/>
    <c:plotArea>
      <c:layout/>
      <c:barChart>
        <c:barDir val="col"/>
        <c:grouping val="stacked"/>
        <c:varyColors val="0"/>
        <c:ser>
          <c:idx val="5"/>
          <c:order val="0"/>
          <c:tx>
            <c:v>Other</c:v>
          </c:tx>
          <c:spPr>
            <a:solidFill>
              <a:srgbClr val="F79646"/>
            </a:solidFill>
          </c:spPr>
          <c:invertIfNegative val="0"/>
          <c:cat>
            <c:strRef>
              <c:f>'Stacked Bar Charts by Owner'!$D$62:$G$62</c:f>
              <c:strCache>
                <c:ptCount val="4"/>
                <c:pt idx="0">
                  <c:v>2013</c:v>
                </c:pt>
                <c:pt idx="1">
                  <c:v>2015_16</c:v>
                </c:pt>
                <c:pt idx="2">
                  <c:v>2018</c:v>
                </c:pt>
                <c:pt idx="3">
                  <c:v>2022</c:v>
                </c:pt>
              </c:strCache>
            </c:strRef>
          </c:cat>
          <c:val>
            <c:numRef>
              <c:f>'Stacked Bar Charts by Owner'!$D$68:$G$68</c:f>
              <c:numCache>
                <c:formatCode>#,##0</c:formatCode>
                <c:ptCount val="4"/>
                <c:pt idx="0">
                  <c:v>18119.239360887208</c:v>
                </c:pt>
                <c:pt idx="1">
                  <c:v>149569.02388518504</c:v>
                </c:pt>
                <c:pt idx="2">
                  <c:v>99044.382558329176</c:v>
                </c:pt>
                <c:pt idx="3">
                  <c:v>102610.042106719</c:v>
                </c:pt>
              </c:numCache>
            </c:numRef>
          </c:val>
          <c:extLst>
            <c:ext xmlns:c16="http://schemas.microsoft.com/office/drawing/2014/chart" uri="{C3380CC4-5D6E-409C-BE32-E72D297353CC}">
              <c16:uniqueId val="{00000000-DB25-4B8A-8136-38E5C02D87D9}"/>
            </c:ext>
          </c:extLst>
        </c:ser>
        <c:ser>
          <c:idx val="1"/>
          <c:order val="1"/>
          <c:tx>
            <c:v>Non-Governmental Organization Land</c:v>
          </c:tx>
          <c:spPr>
            <a:solidFill>
              <a:srgbClr val="9BBB59"/>
            </a:solidFill>
          </c:spPr>
          <c:invertIfNegative val="0"/>
          <c:cat>
            <c:strRef>
              <c:f>'Stacked Bar Charts by Owner'!$D$62:$G$62</c:f>
              <c:strCache>
                <c:ptCount val="4"/>
                <c:pt idx="0">
                  <c:v>2013</c:v>
                </c:pt>
                <c:pt idx="1">
                  <c:v>2015_16</c:v>
                </c:pt>
                <c:pt idx="2">
                  <c:v>2018</c:v>
                </c:pt>
                <c:pt idx="3">
                  <c:v>2022</c:v>
                </c:pt>
              </c:strCache>
            </c:strRef>
          </c:cat>
          <c:val>
            <c:numRef>
              <c:f>'Stacked Bar Charts by Owner'!$D$65:$G$65</c:f>
              <c:numCache>
                <c:formatCode>#,##0</c:formatCode>
                <c:ptCount val="4"/>
                <c:pt idx="0">
                  <c:v>33548.152147590969</c:v>
                </c:pt>
                <c:pt idx="1">
                  <c:v>38501.307186312348</c:v>
                </c:pt>
                <c:pt idx="2">
                  <c:v>26446.003815303717</c:v>
                </c:pt>
                <c:pt idx="3">
                  <c:v>43886.395872355402</c:v>
                </c:pt>
              </c:numCache>
            </c:numRef>
          </c:val>
          <c:extLst>
            <c:ext xmlns:c16="http://schemas.microsoft.com/office/drawing/2014/chart" uri="{C3380CC4-5D6E-409C-BE32-E72D297353CC}">
              <c16:uniqueId val="{00000001-DB25-4B8A-8136-38E5C02D87D9}"/>
            </c:ext>
          </c:extLst>
        </c:ser>
        <c:ser>
          <c:idx val="2"/>
          <c:order val="2"/>
          <c:tx>
            <c:v>Private Land</c:v>
          </c:tx>
          <c:spPr>
            <a:solidFill>
              <a:srgbClr val="8064A2"/>
            </a:solidFill>
          </c:spPr>
          <c:invertIfNegative val="0"/>
          <c:cat>
            <c:strRef>
              <c:f>'Stacked Bar Charts by Owner'!$D$62:$G$62</c:f>
              <c:strCache>
                <c:ptCount val="4"/>
                <c:pt idx="0">
                  <c:v>2013</c:v>
                </c:pt>
                <c:pt idx="1">
                  <c:v>2015_16</c:v>
                </c:pt>
                <c:pt idx="2">
                  <c:v>2018</c:v>
                </c:pt>
                <c:pt idx="3">
                  <c:v>2022</c:v>
                </c:pt>
              </c:strCache>
            </c:strRef>
          </c:cat>
          <c:val>
            <c:numRef>
              <c:f>'Stacked Bar Charts by Owner'!$D$66:$G$66</c:f>
              <c:numCache>
                <c:formatCode>#,##0</c:formatCode>
                <c:ptCount val="4"/>
                <c:pt idx="0">
                  <c:v>305373.62300647912</c:v>
                </c:pt>
                <c:pt idx="1">
                  <c:v>205792.09560004546</c:v>
                </c:pt>
                <c:pt idx="2">
                  <c:v>323332.64555729629</c:v>
                </c:pt>
                <c:pt idx="3">
                  <c:v>371542.57869063801</c:v>
                </c:pt>
              </c:numCache>
            </c:numRef>
          </c:val>
          <c:extLst>
            <c:ext xmlns:c16="http://schemas.microsoft.com/office/drawing/2014/chart" uri="{C3380CC4-5D6E-409C-BE32-E72D297353CC}">
              <c16:uniqueId val="{00000002-DB25-4B8A-8136-38E5C02D87D9}"/>
            </c:ext>
          </c:extLst>
        </c:ser>
        <c:ser>
          <c:idx val="0"/>
          <c:order val="3"/>
          <c:tx>
            <c:v>Local Government Land</c:v>
          </c:tx>
          <c:spPr>
            <a:solidFill>
              <a:srgbClr val="C0504D"/>
            </a:solidFill>
          </c:spPr>
          <c:invertIfNegative val="0"/>
          <c:cat>
            <c:strRef>
              <c:f>'Stacked Bar Charts by Owner'!$D$62:$G$62</c:f>
              <c:strCache>
                <c:ptCount val="4"/>
                <c:pt idx="0">
                  <c:v>2013</c:v>
                </c:pt>
                <c:pt idx="1">
                  <c:v>2015_16</c:v>
                </c:pt>
                <c:pt idx="2">
                  <c:v>2018</c:v>
                </c:pt>
                <c:pt idx="3">
                  <c:v>2022</c:v>
                </c:pt>
              </c:strCache>
            </c:strRef>
          </c:cat>
          <c:val>
            <c:numRef>
              <c:f>'Stacked Bar Charts by Owner'!$D$64:$G$64</c:f>
              <c:numCache>
                <c:formatCode>#,##0</c:formatCode>
                <c:ptCount val="4"/>
                <c:pt idx="0">
                  <c:v>29948.225290719223</c:v>
                </c:pt>
                <c:pt idx="1">
                  <c:v>59022.346955417284</c:v>
                </c:pt>
                <c:pt idx="2">
                  <c:v>82038.240759502427</c:v>
                </c:pt>
                <c:pt idx="3">
                  <c:v>90765.402064810594</c:v>
                </c:pt>
              </c:numCache>
            </c:numRef>
          </c:val>
          <c:extLst>
            <c:ext xmlns:c16="http://schemas.microsoft.com/office/drawing/2014/chart" uri="{C3380CC4-5D6E-409C-BE32-E72D297353CC}">
              <c16:uniqueId val="{00000003-DB25-4B8A-8136-38E5C02D87D9}"/>
            </c:ext>
          </c:extLst>
        </c:ser>
        <c:ser>
          <c:idx val="3"/>
          <c:order val="4"/>
          <c:tx>
            <c:v>State Land</c:v>
          </c:tx>
          <c:spPr>
            <a:solidFill>
              <a:srgbClr val="4F81BD">
                <a:lumMod val="60000"/>
                <a:lumOff val="40000"/>
              </a:srgbClr>
            </a:solidFill>
          </c:spPr>
          <c:invertIfNegative val="0"/>
          <c:cat>
            <c:strRef>
              <c:f>'Stacked Bar Charts by Owner'!$D$62:$G$62</c:f>
              <c:strCache>
                <c:ptCount val="4"/>
                <c:pt idx="0">
                  <c:v>2013</c:v>
                </c:pt>
                <c:pt idx="1">
                  <c:v>2015_16</c:v>
                </c:pt>
                <c:pt idx="2">
                  <c:v>2018</c:v>
                </c:pt>
                <c:pt idx="3">
                  <c:v>2022</c:v>
                </c:pt>
              </c:strCache>
            </c:strRef>
          </c:cat>
          <c:val>
            <c:numRef>
              <c:f>'Stacked Bar Charts by Owner'!$D$67:$G$67</c:f>
              <c:numCache>
                <c:formatCode>#,##0</c:formatCode>
                <c:ptCount val="4"/>
                <c:pt idx="0">
                  <c:v>2838472.8715596781</c:v>
                </c:pt>
                <c:pt idx="1">
                  <c:v>2917960.233366116</c:v>
                </c:pt>
                <c:pt idx="2">
                  <c:v>2967597.5880065039</c:v>
                </c:pt>
                <c:pt idx="3">
                  <c:v>2994559.5103364</c:v>
                </c:pt>
              </c:numCache>
            </c:numRef>
          </c:val>
          <c:extLst>
            <c:ext xmlns:c16="http://schemas.microsoft.com/office/drawing/2014/chart" uri="{C3380CC4-5D6E-409C-BE32-E72D297353CC}">
              <c16:uniqueId val="{00000004-DB25-4B8A-8136-38E5C02D87D9}"/>
            </c:ext>
          </c:extLst>
        </c:ser>
        <c:ser>
          <c:idx val="4"/>
          <c:order val="5"/>
          <c:tx>
            <c:v>Federal Land</c:v>
          </c:tx>
          <c:spPr>
            <a:solidFill>
              <a:srgbClr val="1F497D"/>
            </a:solidFill>
          </c:spPr>
          <c:invertIfNegative val="0"/>
          <c:cat>
            <c:strRef>
              <c:f>'Stacked Bar Charts by Owner'!$D$62:$G$62</c:f>
              <c:strCache>
                <c:ptCount val="4"/>
                <c:pt idx="0">
                  <c:v>2013</c:v>
                </c:pt>
                <c:pt idx="1">
                  <c:v>2015_16</c:v>
                </c:pt>
                <c:pt idx="2">
                  <c:v>2018</c:v>
                </c:pt>
                <c:pt idx="3">
                  <c:v>2022</c:v>
                </c:pt>
              </c:strCache>
            </c:strRef>
          </c:cat>
          <c:val>
            <c:numRef>
              <c:f>'Stacked Bar Charts by Owner'!$D$63:$G$63</c:f>
              <c:numCache>
                <c:formatCode>#,##0</c:formatCode>
                <c:ptCount val="4"/>
                <c:pt idx="0">
                  <c:v>60381.814542633052</c:v>
                </c:pt>
                <c:pt idx="1">
                  <c:v>21175.522503867196</c:v>
                </c:pt>
                <c:pt idx="2">
                  <c:v>51720.284368621593</c:v>
                </c:pt>
                <c:pt idx="3">
                  <c:v>18900.196695709801</c:v>
                </c:pt>
              </c:numCache>
            </c:numRef>
          </c:val>
          <c:extLst>
            <c:ext xmlns:c16="http://schemas.microsoft.com/office/drawing/2014/chart" uri="{C3380CC4-5D6E-409C-BE32-E72D297353CC}">
              <c16:uniqueId val="{00000005-DB25-4B8A-8136-38E5C02D87D9}"/>
            </c:ext>
          </c:extLst>
        </c:ser>
        <c:dLbls>
          <c:showLegendKey val="0"/>
          <c:showVal val="0"/>
          <c:showCatName val="0"/>
          <c:showSerName val="0"/>
          <c:showPercent val="0"/>
          <c:showBubbleSize val="0"/>
        </c:dLbls>
        <c:gapWidth val="150"/>
        <c:overlap val="100"/>
        <c:axId val="195340000"/>
        <c:axId val="195340392"/>
      </c:barChart>
      <c:catAx>
        <c:axId val="195340000"/>
        <c:scaling>
          <c:orientation val="minMax"/>
        </c:scaling>
        <c:delete val="0"/>
        <c:axPos val="b"/>
        <c:title>
          <c:tx>
            <c:rich>
              <a:bodyPr/>
              <a:lstStyle/>
              <a:p>
                <a:pPr>
                  <a:defRPr/>
                </a:pPr>
                <a:r>
                  <a:rPr lang="en-US"/>
                  <a:t>Reporting Year</a:t>
                </a:r>
              </a:p>
            </c:rich>
          </c:tx>
          <c:overlay val="0"/>
        </c:title>
        <c:numFmt formatCode="General" sourceLinked="1"/>
        <c:majorTickMark val="out"/>
        <c:minorTickMark val="none"/>
        <c:tickLblPos val="nextTo"/>
        <c:txPr>
          <a:bodyPr/>
          <a:lstStyle/>
          <a:p>
            <a:pPr>
              <a:defRPr sz="1200"/>
            </a:pPr>
            <a:endParaRPr lang="en-US"/>
          </a:p>
        </c:txPr>
        <c:crossAx val="195340392"/>
        <c:crosses val="autoZero"/>
        <c:auto val="1"/>
        <c:lblAlgn val="ctr"/>
        <c:lblOffset val="100"/>
        <c:noMultiLvlLbl val="0"/>
      </c:catAx>
      <c:valAx>
        <c:axId val="195340392"/>
        <c:scaling>
          <c:orientation val="minMax"/>
        </c:scaling>
        <c:delete val="0"/>
        <c:axPos val="l"/>
        <c:majorGridlines/>
        <c:title>
          <c:tx>
            <c:rich>
              <a:bodyPr rot="-5400000" vert="horz"/>
              <a:lstStyle/>
              <a:p>
                <a:pPr>
                  <a:defRPr/>
                </a:pPr>
                <a:r>
                  <a:rPr lang="en-US"/>
                  <a:t>Acres of</a:t>
                </a:r>
                <a:r>
                  <a:rPr lang="en-US" baseline="0"/>
                  <a:t> Permanently Protected Lands</a:t>
                </a:r>
                <a:endParaRPr lang="en-US"/>
              </a:p>
            </c:rich>
          </c:tx>
          <c:layout>
            <c:manualLayout>
              <c:xMode val="edge"/>
              <c:yMode val="edge"/>
              <c:x val="3.0429545005499811E-2"/>
              <c:y val="0.22323914728939073"/>
            </c:manualLayout>
          </c:layout>
          <c:overlay val="0"/>
        </c:title>
        <c:numFmt formatCode="#,##0" sourceLinked="0"/>
        <c:majorTickMark val="out"/>
        <c:minorTickMark val="none"/>
        <c:tickLblPos val="nextTo"/>
        <c:crossAx val="195340000"/>
        <c:crosses val="autoZero"/>
        <c:crossBetween val="between"/>
      </c:valAx>
    </c:plotArea>
    <c:legend>
      <c:legendPos val="r"/>
      <c:overlay val="0"/>
      <c:txPr>
        <a:bodyPr/>
        <a:lstStyle/>
        <a:p>
          <a:pPr>
            <a:defRPr sz="1400"/>
          </a:pPr>
          <a:endParaRPr lang="en-US"/>
        </a:p>
      </c:txPr>
    </c:legend>
    <c:plotVisOnly val="1"/>
    <c:dispBlanksAs val="gap"/>
    <c:showDLblsOverMax val="0"/>
  </c:chart>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PA</a:t>
            </a:r>
            <a:r>
              <a:rPr lang="en-US" baseline="0"/>
              <a:t> </a:t>
            </a:r>
            <a:r>
              <a:rPr lang="en-US"/>
              <a:t>Acres of Protected Land 2022</a:t>
            </a:r>
          </a:p>
        </c:rich>
      </c:tx>
      <c:overlay val="0"/>
    </c:title>
    <c:autoTitleDeleted val="0"/>
    <c:plotArea>
      <c:layout/>
      <c:pieChart>
        <c:varyColors val="1"/>
        <c:ser>
          <c:idx val="0"/>
          <c:order val="0"/>
          <c:dPt>
            <c:idx val="1"/>
            <c:bubble3D val="0"/>
            <c:spPr>
              <a:solidFill>
                <a:schemeClr val="accent3"/>
              </a:solidFill>
            </c:spPr>
            <c:extLst>
              <c:ext xmlns:c16="http://schemas.microsoft.com/office/drawing/2014/chart" uri="{C3380CC4-5D6E-409C-BE32-E72D297353CC}">
                <c16:uniqueId val="{00000001-3FFD-41FD-B5C8-25AFB359D107}"/>
              </c:ext>
            </c:extLst>
          </c:dPt>
          <c:dLbls>
            <c:dLbl>
              <c:idx val="0"/>
              <c:layout>
                <c:manualLayout>
                  <c:x val="-0.11645144356955382"/>
                  <c:y val="-0.23189814814814821"/>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2-3FFD-41FD-B5C8-25AFB359D107}"/>
                </c:ext>
              </c:extLst>
            </c:dLbl>
            <c:spPr>
              <a:noFill/>
              <a:ln>
                <a:noFill/>
              </a:ln>
              <a:effectLst/>
            </c:spPr>
            <c:txPr>
              <a:bodyPr/>
              <a:lstStyle/>
              <a:p>
                <a:pPr>
                  <a:defRPr sz="1400"/>
                </a:pPr>
                <a:endParaRPr lang="en-US"/>
              </a:p>
            </c:txPr>
            <c:showLegendKey val="0"/>
            <c:showVal val="1"/>
            <c:showCatName val="0"/>
            <c:showSerName val="0"/>
            <c:showPercent val="1"/>
            <c:showBubbleSize val="0"/>
            <c:separator>
</c:separator>
            <c:showLeaderLines val="1"/>
            <c:extLst>
              <c:ext xmlns:c15="http://schemas.microsoft.com/office/drawing/2012/chart" uri="{CE6537A1-D6FC-4f65-9D91-7224C49458BB}"/>
            </c:extLst>
          </c:dLbls>
          <c:cat>
            <c:strRef>
              <c:f>'Pie Charts - Prot vs Unprot'!$A$34:$A$35</c:f>
              <c:strCache>
                <c:ptCount val="2"/>
                <c:pt idx="0">
                  <c:v>Unprotected Land Area</c:v>
                </c:pt>
                <c:pt idx="1">
                  <c:v>Protected Land Area</c:v>
                </c:pt>
              </c:strCache>
            </c:strRef>
          </c:cat>
          <c:val>
            <c:numRef>
              <c:f>'Pie Charts - Prot vs Unprot'!$F$34:$F$35</c:f>
              <c:numCache>
                <c:formatCode>#,##0</c:formatCode>
                <c:ptCount val="2"/>
                <c:pt idx="0">
                  <c:v>10691527.600720366</c:v>
                </c:pt>
                <c:pt idx="1">
                  <c:v>3622264.1257666331</c:v>
                </c:pt>
              </c:numCache>
            </c:numRef>
          </c:val>
          <c:extLst>
            <c:ext xmlns:c16="http://schemas.microsoft.com/office/drawing/2014/chart" uri="{C3380CC4-5D6E-409C-BE32-E72D297353CC}">
              <c16:uniqueId val="{00000003-3FFD-41FD-B5C8-25AFB359D10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sz="1400"/>
          </a:pPr>
          <a:endParaRPr lang="en-US"/>
        </a:p>
      </c:txPr>
    </c:legend>
    <c:plotVisOnly val="1"/>
    <c:dispBlanksAs val="zero"/>
    <c:showDLblsOverMax val="0"/>
  </c:chart>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Virginia Protected Lands by Ownership Type</a:t>
            </a:r>
          </a:p>
        </c:rich>
      </c:tx>
      <c:overlay val="0"/>
    </c:title>
    <c:autoTitleDeleted val="0"/>
    <c:plotArea>
      <c:layout/>
      <c:barChart>
        <c:barDir val="col"/>
        <c:grouping val="stacked"/>
        <c:varyColors val="0"/>
        <c:ser>
          <c:idx val="5"/>
          <c:order val="0"/>
          <c:tx>
            <c:v>Other</c:v>
          </c:tx>
          <c:spPr>
            <a:solidFill>
              <a:srgbClr val="F79646"/>
            </a:solidFill>
          </c:spPr>
          <c:invertIfNegative val="0"/>
          <c:cat>
            <c:strRef>
              <c:f>'Stacked Bar Charts by Owner'!$D$76:$G$76</c:f>
              <c:strCache>
                <c:ptCount val="4"/>
                <c:pt idx="0">
                  <c:v>2013*</c:v>
                </c:pt>
                <c:pt idx="1">
                  <c:v>2015_16</c:v>
                </c:pt>
                <c:pt idx="2">
                  <c:v>2018</c:v>
                </c:pt>
                <c:pt idx="3">
                  <c:v>2022</c:v>
                </c:pt>
              </c:strCache>
            </c:strRef>
          </c:cat>
          <c:val>
            <c:numRef>
              <c:f>'Stacked Bar Charts by Owner'!$D$82:$G$82</c:f>
              <c:numCache>
                <c:formatCode>#,##0</c:formatCode>
                <c:ptCount val="4"/>
                <c:pt idx="0">
                  <c:v>0</c:v>
                </c:pt>
                <c:pt idx="1">
                  <c:v>1226.8771343708454</c:v>
                </c:pt>
                <c:pt idx="2">
                  <c:v>4972.4415966947208</c:v>
                </c:pt>
                <c:pt idx="3">
                  <c:v>18256.5804104911</c:v>
                </c:pt>
              </c:numCache>
            </c:numRef>
          </c:val>
          <c:extLst>
            <c:ext xmlns:c16="http://schemas.microsoft.com/office/drawing/2014/chart" uri="{C3380CC4-5D6E-409C-BE32-E72D297353CC}">
              <c16:uniqueId val="{00000000-80E2-402E-9A6A-B716A7F06286}"/>
            </c:ext>
          </c:extLst>
        </c:ser>
        <c:ser>
          <c:idx val="1"/>
          <c:order val="1"/>
          <c:tx>
            <c:v>Non-Governmental Organization Land</c:v>
          </c:tx>
          <c:spPr>
            <a:solidFill>
              <a:srgbClr val="9BBB59"/>
            </a:solidFill>
          </c:spPr>
          <c:invertIfNegative val="0"/>
          <c:cat>
            <c:strRef>
              <c:f>'Stacked Bar Charts by Owner'!$D$76:$G$76</c:f>
              <c:strCache>
                <c:ptCount val="4"/>
                <c:pt idx="0">
                  <c:v>2013*</c:v>
                </c:pt>
                <c:pt idx="1">
                  <c:v>2015_16</c:v>
                </c:pt>
                <c:pt idx="2">
                  <c:v>2018</c:v>
                </c:pt>
                <c:pt idx="3">
                  <c:v>2022</c:v>
                </c:pt>
              </c:strCache>
            </c:strRef>
          </c:cat>
          <c:val>
            <c:numRef>
              <c:f>'Stacked Bar Charts by Owner'!$D$79:$G$79</c:f>
              <c:numCache>
                <c:formatCode>#,##0</c:formatCode>
                <c:ptCount val="4"/>
                <c:pt idx="0">
                  <c:v>42826.240591470916</c:v>
                </c:pt>
                <c:pt idx="1">
                  <c:v>48841.824278576474</c:v>
                </c:pt>
                <c:pt idx="2">
                  <c:v>56728.77243097117</c:v>
                </c:pt>
                <c:pt idx="3">
                  <c:v>114535.18283310899</c:v>
                </c:pt>
              </c:numCache>
            </c:numRef>
          </c:val>
          <c:extLst>
            <c:ext xmlns:c16="http://schemas.microsoft.com/office/drawing/2014/chart" uri="{C3380CC4-5D6E-409C-BE32-E72D297353CC}">
              <c16:uniqueId val="{00000001-80E2-402E-9A6A-B716A7F06286}"/>
            </c:ext>
          </c:extLst>
        </c:ser>
        <c:ser>
          <c:idx val="2"/>
          <c:order val="2"/>
          <c:tx>
            <c:v>Private Land</c:v>
          </c:tx>
          <c:spPr>
            <a:solidFill>
              <a:srgbClr val="8064A2"/>
            </a:solidFill>
          </c:spPr>
          <c:invertIfNegative val="0"/>
          <c:cat>
            <c:strRef>
              <c:f>'Stacked Bar Charts by Owner'!$D$76:$G$76</c:f>
              <c:strCache>
                <c:ptCount val="4"/>
                <c:pt idx="0">
                  <c:v>2013*</c:v>
                </c:pt>
                <c:pt idx="1">
                  <c:v>2015_16</c:v>
                </c:pt>
                <c:pt idx="2">
                  <c:v>2018</c:v>
                </c:pt>
                <c:pt idx="3">
                  <c:v>2022</c:v>
                </c:pt>
              </c:strCache>
            </c:strRef>
          </c:cat>
          <c:val>
            <c:numRef>
              <c:f>'Stacked Bar Charts by Owner'!$D$80:$G$80</c:f>
              <c:numCache>
                <c:formatCode>#,##0</c:formatCode>
                <c:ptCount val="4"/>
                <c:pt idx="0">
                  <c:v>708065.93259959575</c:v>
                </c:pt>
                <c:pt idx="1">
                  <c:v>768322.05092343199</c:v>
                </c:pt>
                <c:pt idx="2">
                  <c:v>832425.751076143</c:v>
                </c:pt>
                <c:pt idx="3">
                  <c:v>844678.99186035502</c:v>
                </c:pt>
              </c:numCache>
            </c:numRef>
          </c:val>
          <c:extLst>
            <c:ext xmlns:c16="http://schemas.microsoft.com/office/drawing/2014/chart" uri="{C3380CC4-5D6E-409C-BE32-E72D297353CC}">
              <c16:uniqueId val="{00000002-80E2-402E-9A6A-B716A7F06286}"/>
            </c:ext>
          </c:extLst>
        </c:ser>
        <c:ser>
          <c:idx val="0"/>
          <c:order val="3"/>
          <c:tx>
            <c:v>Local Government Land</c:v>
          </c:tx>
          <c:spPr>
            <a:solidFill>
              <a:srgbClr val="C0504D"/>
            </a:solidFill>
          </c:spPr>
          <c:invertIfNegative val="0"/>
          <c:cat>
            <c:strRef>
              <c:f>'Stacked Bar Charts by Owner'!$D$76:$G$76</c:f>
              <c:strCache>
                <c:ptCount val="4"/>
                <c:pt idx="0">
                  <c:v>2013*</c:v>
                </c:pt>
                <c:pt idx="1">
                  <c:v>2015_16</c:v>
                </c:pt>
                <c:pt idx="2">
                  <c:v>2018</c:v>
                </c:pt>
                <c:pt idx="3">
                  <c:v>2022</c:v>
                </c:pt>
              </c:strCache>
            </c:strRef>
          </c:cat>
          <c:val>
            <c:numRef>
              <c:f>'Stacked Bar Charts by Owner'!$D$78:$G$78</c:f>
              <c:numCache>
                <c:formatCode>#,##0</c:formatCode>
                <c:ptCount val="4"/>
                <c:pt idx="0">
                  <c:v>92240.638420899166</c:v>
                </c:pt>
                <c:pt idx="1">
                  <c:v>99832.814824332934</c:v>
                </c:pt>
                <c:pt idx="2">
                  <c:v>106864.0192643185</c:v>
                </c:pt>
                <c:pt idx="3">
                  <c:v>100287.784850476</c:v>
                </c:pt>
              </c:numCache>
            </c:numRef>
          </c:val>
          <c:extLst>
            <c:ext xmlns:c16="http://schemas.microsoft.com/office/drawing/2014/chart" uri="{C3380CC4-5D6E-409C-BE32-E72D297353CC}">
              <c16:uniqueId val="{00000003-80E2-402E-9A6A-B716A7F06286}"/>
            </c:ext>
          </c:extLst>
        </c:ser>
        <c:ser>
          <c:idx val="3"/>
          <c:order val="4"/>
          <c:tx>
            <c:v>State Land</c:v>
          </c:tx>
          <c:spPr>
            <a:solidFill>
              <a:srgbClr val="4F81BD">
                <a:lumMod val="60000"/>
                <a:lumOff val="40000"/>
              </a:srgbClr>
            </a:solidFill>
          </c:spPr>
          <c:invertIfNegative val="0"/>
          <c:cat>
            <c:strRef>
              <c:f>'Stacked Bar Charts by Owner'!$D$76:$G$76</c:f>
              <c:strCache>
                <c:ptCount val="4"/>
                <c:pt idx="0">
                  <c:v>2013*</c:v>
                </c:pt>
                <c:pt idx="1">
                  <c:v>2015_16</c:v>
                </c:pt>
                <c:pt idx="2">
                  <c:v>2018</c:v>
                </c:pt>
                <c:pt idx="3">
                  <c:v>2022</c:v>
                </c:pt>
              </c:strCache>
            </c:strRef>
          </c:cat>
          <c:val>
            <c:numRef>
              <c:f>'Stacked Bar Charts by Owner'!$D$81:$G$81</c:f>
              <c:numCache>
                <c:formatCode>#,##0</c:formatCode>
                <c:ptCount val="4"/>
                <c:pt idx="0">
                  <c:v>240796.30874307486</c:v>
                </c:pt>
                <c:pt idx="1">
                  <c:v>246808.69241831938</c:v>
                </c:pt>
                <c:pt idx="2">
                  <c:v>255312.74864957028</c:v>
                </c:pt>
                <c:pt idx="3">
                  <c:v>273794.126804484</c:v>
                </c:pt>
              </c:numCache>
            </c:numRef>
          </c:val>
          <c:extLst>
            <c:ext xmlns:c16="http://schemas.microsoft.com/office/drawing/2014/chart" uri="{C3380CC4-5D6E-409C-BE32-E72D297353CC}">
              <c16:uniqueId val="{00000004-80E2-402E-9A6A-B716A7F06286}"/>
            </c:ext>
          </c:extLst>
        </c:ser>
        <c:ser>
          <c:idx val="4"/>
          <c:order val="5"/>
          <c:tx>
            <c:v>Federal Land</c:v>
          </c:tx>
          <c:spPr>
            <a:solidFill>
              <a:srgbClr val="1F497D"/>
            </a:solidFill>
          </c:spPr>
          <c:invertIfNegative val="0"/>
          <c:cat>
            <c:strRef>
              <c:f>'Stacked Bar Charts by Owner'!$D$76:$G$76</c:f>
              <c:strCache>
                <c:ptCount val="4"/>
                <c:pt idx="0">
                  <c:v>2013*</c:v>
                </c:pt>
                <c:pt idx="1">
                  <c:v>2015_16</c:v>
                </c:pt>
                <c:pt idx="2">
                  <c:v>2018</c:v>
                </c:pt>
                <c:pt idx="3">
                  <c:v>2022</c:v>
                </c:pt>
              </c:strCache>
            </c:strRef>
          </c:cat>
          <c:val>
            <c:numRef>
              <c:f>'Stacked Bar Charts by Owner'!$D$77:$G$77</c:f>
              <c:numCache>
                <c:formatCode>#,##0</c:formatCode>
                <c:ptCount val="4"/>
                <c:pt idx="0">
                  <c:v>1695457.1507292073</c:v>
                </c:pt>
                <c:pt idx="1">
                  <c:v>1742310.9460174059</c:v>
                </c:pt>
                <c:pt idx="2">
                  <c:v>1730773.9951468545</c:v>
                </c:pt>
                <c:pt idx="3">
                  <c:v>1744148.4508977199</c:v>
                </c:pt>
              </c:numCache>
            </c:numRef>
          </c:val>
          <c:extLst>
            <c:ext xmlns:c16="http://schemas.microsoft.com/office/drawing/2014/chart" uri="{C3380CC4-5D6E-409C-BE32-E72D297353CC}">
              <c16:uniqueId val="{00000005-80E2-402E-9A6A-B716A7F06286}"/>
            </c:ext>
          </c:extLst>
        </c:ser>
        <c:dLbls>
          <c:showLegendKey val="0"/>
          <c:showVal val="0"/>
          <c:showCatName val="0"/>
          <c:showSerName val="0"/>
          <c:showPercent val="0"/>
          <c:showBubbleSize val="0"/>
        </c:dLbls>
        <c:gapWidth val="150"/>
        <c:overlap val="100"/>
        <c:axId val="196014280"/>
        <c:axId val="196014672"/>
      </c:barChart>
      <c:catAx>
        <c:axId val="196014280"/>
        <c:scaling>
          <c:orientation val="minMax"/>
        </c:scaling>
        <c:delete val="0"/>
        <c:axPos val="b"/>
        <c:title>
          <c:tx>
            <c:rich>
              <a:bodyPr/>
              <a:lstStyle/>
              <a:p>
                <a:pPr>
                  <a:defRPr/>
                </a:pPr>
                <a:r>
                  <a:rPr lang="en-US"/>
                  <a:t>Reporting Year</a:t>
                </a:r>
              </a:p>
            </c:rich>
          </c:tx>
          <c:overlay val="0"/>
        </c:title>
        <c:numFmt formatCode="General" sourceLinked="1"/>
        <c:majorTickMark val="out"/>
        <c:minorTickMark val="none"/>
        <c:tickLblPos val="nextTo"/>
        <c:txPr>
          <a:bodyPr/>
          <a:lstStyle/>
          <a:p>
            <a:pPr>
              <a:defRPr sz="1400"/>
            </a:pPr>
            <a:endParaRPr lang="en-US"/>
          </a:p>
        </c:txPr>
        <c:crossAx val="196014672"/>
        <c:crosses val="autoZero"/>
        <c:auto val="1"/>
        <c:lblAlgn val="ctr"/>
        <c:lblOffset val="100"/>
        <c:noMultiLvlLbl val="0"/>
      </c:catAx>
      <c:valAx>
        <c:axId val="196014672"/>
        <c:scaling>
          <c:orientation val="minMax"/>
        </c:scaling>
        <c:delete val="0"/>
        <c:axPos val="l"/>
        <c:majorGridlines/>
        <c:title>
          <c:tx>
            <c:rich>
              <a:bodyPr rot="-5400000" vert="horz"/>
              <a:lstStyle/>
              <a:p>
                <a:pPr>
                  <a:defRPr/>
                </a:pPr>
                <a:r>
                  <a:rPr lang="en-US"/>
                  <a:t>Acres of Permanentaly</a:t>
                </a:r>
                <a:r>
                  <a:rPr lang="en-US" baseline="0"/>
                  <a:t> Protected Lands</a:t>
                </a:r>
                <a:endParaRPr lang="en-US"/>
              </a:p>
            </c:rich>
          </c:tx>
          <c:overlay val="0"/>
        </c:title>
        <c:numFmt formatCode="#,##0" sourceLinked="0"/>
        <c:majorTickMark val="out"/>
        <c:minorTickMark val="none"/>
        <c:tickLblPos val="nextTo"/>
        <c:crossAx val="196014280"/>
        <c:crosses val="autoZero"/>
        <c:crossBetween val="between"/>
      </c:valAx>
    </c:plotArea>
    <c:legend>
      <c:legendPos val="r"/>
      <c:layout>
        <c:manualLayout>
          <c:xMode val="edge"/>
          <c:yMode val="edge"/>
          <c:x val="0.67345455908024177"/>
          <c:y val="0.24030241181359294"/>
          <c:w val="0.30999318196813852"/>
          <c:h val="0.55292290928246957"/>
        </c:manualLayout>
      </c:layout>
      <c:overlay val="0"/>
      <c:txPr>
        <a:bodyPr/>
        <a:lstStyle/>
        <a:p>
          <a:pPr>
            <a:defRPr sz="1200"/>
          </a:pPr>
          <a:endParaRPr lang="en-US"/>
        </a:p>
      </c:txPr>
    </c:legend>
    <c:plotVisOnly val="1"/>
    <c:dispBlanksAs val="gap"/>
    <c:showDLblsOverMax val="0"/>
  </c:chart>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VA</a:t>
            </a:r>
            <a:r>
              <a:rPr lang="en-US" baseline="0"/>
              <a:t> </a:t>
            </a:r>
            <a:r>
              <a:rPr lang="en-US"/>
              <a:t>Acres of Protected Land 2022</a:t>
            </a:r>
          </a:p>
        </c:rich>
      </c:tx>
      <c:overlay val="0"/>
    </c:title>
    <c:autoTitleDeleted val="0"/>
    <c:plotArea>
      <c:layout/>
      <c:pieChart>
        <c:varyColors val="1"/>
        <c:ser>
          <c:idx val="0"/>
          <c:order val="0"/>
          <c:dPt>
            <c:idx val="1"/>
            <c:bubble3D val="0"/>
            <c:spPr>
              <a:solidFill>
                <a:schemeClr val="accent3"/>
              </a:solidFill>
            </c:spPr>
            <c:extLst>
              <c:ext xmlns:c16="http://schemas.microsoft.com/office/drawing/2014/chart" uri="{C3380CC4-5D6E-409C-BE32-E72D297353CC}">
                <c16:uniqueId val="{00000001-F649-4EBA-9B36-19C78E4CEB84}"/>
              </c:ext>
            </c:extLst>
          </c:dPt>
          <c:dLbls>
            <c:dLbl>
              <c:idx val="0"/>
              <c:layout>
                <c:manualLayout>
                  <c:x val="-0.11645144356955382"/>
                  <c:y val="-0.23189814814814821"/>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2-F649-4EBA-9B36-19C78E4CEB84}"/>
                </c:ext>
              </c:extLst>
            </c:dLbl>
            <c:spPr>
              <a:noFill/>
              <a:ln>
                <a:noFill/>
              </a:ln>
              <a:effectLst/>
            </c:spPr>
            <c:txPr>
              <a:bodyPr/>
              <a:lstStyle/>
              <a:p>
                <a:pPr>
                  <a:defRPr sz="1400"/>
                </a:pPr>
                <a:endParaRPr lang="en-US"/>
              </a:p>
            </c:txPr>
            <c:showLegendKey val="0"/>
            <c:showVal val="1"/>
            <c:showCatName val="0"/>
            <c:showSerName val="0"/>
            <c:showPercent val="1"/>
            <c:showBubbleSize val="0"/>
            <c:separator>
</c:separator>
            <c:showLeaderLines val="1"/>
            <c:extLst>
              <c:ext xmlns:c15="http://schemas.microsoft.com/office/drawing/2012/chart" uri="{CE6537A1-D6FC-4f65-9D91-7224C49458BB}"/>
            </c:extLst>
          </c:dLbls>
          <c:cat>
            <c:strRef>
              <c:f>'Pie Charts - Prot vs Unprot'!$A$38:$A$39</c:f>
              <c:strCache>
                <c:ptCount val="2"/>
                <c:pt idx="0">
                  <c:v>Unprotected Land Area</c:v>
                </c:pt>
                <c:pt idx="1">
                  <c:v>Protected Land Area</c:v>
                </c:pt>
              </c:strCache>
            </c:strRef>
          </c:cat>
          <c:val>
            <c:numRef>
              <c:f>'Pie Charts - Prot vs Unprot'!$F$38:$F$39</c:f>
              <c:numCache>
                <c:formatCode>#,##0</c:formatCode>
                <c:ptCount val="2"/>
                <c:pt idx="0">
                  <c:v>10742895.832790365</c:v>
                </c:pt>
                <c:pt idx="1">
                  <c:v>3095701.1176566356</c:v>
                </c:pt>
              </c:numCache>
            </c:numRef>
          </c:val>
          <c:extLst>
            <c:ext xmlns:c16="http://schemas.microsoft.com/office/drawing/2014/chart" uri="{C3380CC4-5D6E-409C-BE32-E72D297353CC}">
              <c16:uniqueId val="{00000003-F649-4EBA-9B36-19C78E4CEB8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sz="1400"/>
          </a:pPr>
          <a:endParaRPr lang="en-US"/>
        </a:p>
      </c:txPr>
    </c:legend>
    <c:plotVisOnly val="1"/>
    <c:dispBlanksAs val="zero"/>
    <c:showDLblsOverMax val="0"/>
  </c:chart>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West Virginia</a:t>
            </a:r>
            <a:r>
              <a:rPr lang="en-US" baseline="0"/>
              <a:t> Protected Lands by Ownership Type</a:t>
            </a:r>
            <a:endParaRPr lang="en-US"/>
          </a:p>
        </c:rich>
      </c:tx>
      <c:layout>
        <c:manualLayout>
          <c:xMode val="edge"/>
          <c:yMode val="edge"/>
          <c:x val="0.15292581742802319"/>
          <c:y val="1.8676287487377576E-2"/>
        </c:manualLayout>
      </c:layout>
      <c:overlay val="0"/>
    </c:title>
    <c:autoTitleDeleted val="0"/>
    <c:plotArea>
      <c:layout/>
      <c:barChart>
        <c:barDir val="col"/>
        <c:grouping val="stacked"/>
        <c:varyColors val="0"/>
        <c:ser>
          <c:idx val="4"/>
          <c:order val="0"/>
          <c:tx>
            <c:v>Other</c:v>
          </c:tx>
          <c:spPr>
            <a:solidFill>
              <a:srgbClr val="F79646"/>
            </a:solidFill>
            <a:ln>
              <a:solidFill>
                <a:srgbClr val="F79646"/>
              </a:solidFill>
            </a:ln>
          </c:spPr>
          <c:invertIfNegative val="0"/>
          <c:cat>
            <c:strRef>
              <c:f>'Stacked Bar Charts by Owner'!$D$90:$G$90</c:f>
              <c:strCache>
                <c:ptCount val="4"/>
                <c:pt idx="0">
                  <c:v>2013</c:v>
                </c:pt>
                <c:pt idx="1">
                  <c:v>2015_16</c:v>
                </c:pt>
                <c:pt idx="2">
                  <c:v>2018</c:v>
                </c:pt>
                <c:pt idx="3">
                  <c:v>2022</c:v>
                </c:pt>
              </c:strCache>
            </c:strRef>
          </c:cat>
          <c:val>
            <c:numRef>
              <c:f>'Stacked Bar Charts by Owner'!$D$96:$G$96</c:f>
              <c:numCache>
                <c:formatCode>#,##0</c:formatCode>
                <c:ptCount val="4"/>
                <c:pt idx="0">
                  <c:v>13767.155275942336</c:v>
                </c:pt>
                <c:pt idx="1">
                  <c:v>11803.849157124288</c:v>
                </c:pt>
                <c:pt idx="2">
                  <c:v>8729.5273372441843</c:v>
                </c:pt>
                <c:pt idx="3">
                  <c:v>8269.6708065018302</c:v>
                </c:pt>
              </c:numCache>
            </c:numRef>
          </c:val>
          <c:extLst>
            <c:ext xmlns:c16="http://schemas.microsoft.com/office/drawing/2014/chart" uri="{C3380CC4-5D6E-409C-BE32-E72D297353CC}">
              <c16:uniqueId val="{00000000-5D8F-48FD-9FEE-930D4A1654DA}"/>
            </c:ext>
          </c:extLst>
        </c:ser>
        <c:ser>
          <c:idx val="0"/>
          <c:order val="1"/>
          <c:tx>
            <c:v>Non-Governmental Organization Land</c:v>
          </c:tx>
          <c:spPr>
            <a:solidFill>
              <a:srgbClr val="9BBB59"/>
            </a:solidFill>
          </c:spPr>
          <c:invertIfNegative val="0"/>
          <c:cat>
            <c:strRef>
              <c:f>'Stacked Bar Charts by Owner'!$D$90:$G$90</c:f>
              <c:strCache>
                <c:ptCount val="4"/>
                <c:pt idx="0">
                  <c:v>2013</c:v>
                </c:pt>
                <c:pt idx="1">
                  <c:v>2015_16</c:v>
                </c:pt>
                <c:pt idx="2">
                  <c:v>2018</c:v>
                </c:pt>
                <c:pt idx="3">
                  <c:v>2022</c:v>
                </c:pt>
              </c:strCache>
            </c:strRef>
          </c:cat>
          <c:val>
            <c:numRef>
              <c:f>'Stacked Bar Charts by Owner'!$D$93:$G$93</c:f>
              <c:numCache>
                <c:formatCode>#,##0</c:formatCode>
                <c:ptCount val="4"/>
                <c:pt idx="0">
                  <c:v>3.0888145376909506E-2</c:v>
                </c:pt>
                <c:pt idx="1">
                  <c:v>2766.8673984274228</c:v>
                </c:pt>
                <c:pt idx="2">
                  <c:v>3159.5607458622239</c:v>
                </c:pt>
                <c:pt idx="3">
                  <c:v>3164.10748086169</c:v>
                </c:pt>
              </c:numCache>
            </c:numRef>
          </c:val>
          <c:extLst>
            <c:ext xmlns:c16="http://schemas.microsoft.com/office/drawing/2014/chart" uri="{C3380CC4-5D6E-409C-BE32-E72D297353CC}">
              <c16:uniqueId val="{00000001-5D8F-48FD-9FEE-930D4A1654DA}"/>
            </c:ext>
          </c:extLst>
        </c:ser>
        <c:ser>
          <c:idx val="5"/>
          <c:order val="2"/>
          <c:tx>
            <c:v>Private Land</c:v>
          </c:tx>
          <c:spPr>
            <a:solidFill>
              <a:srgbClr val="8064A2"/>
            </a:solidFill>
            <a:ln>
              <a:solidFill>
                <a:srgbClr val="8064A2"/>
              </a:solidFill>
            </a:ln>
          </c:spPr>
          <c:invertIfNegative val="0"/>
          <c:cat>
            <c:strRef>
              <c:f>'Stacked Bar Charts by Owner'!$D$90:$G$90</c:f>
              <c:strCache>
                <c:ptCount val="4"/>
                <c:pt idx="0">
                  <c:v>2013</c:v>
                </c:pt>
                <c:pt idx="1">
                  <c:v>2015_16</c:v>
                </c:pt>
                <c:pt idx="2">
                  <c:v>2018</c:v>
                </c:pt>
                <c:pt idx="3">
                  <c:v>2022</c:v>
                </c:pt>
              </c:strCache>
            </c:strRef>
          </c:cat>
          <c:val>
            <c:numRef>
              <c:f>'Stacked Bar Charts by Owner'!$D$94:$G$94</c:f>
              <c:numCache>
                <c:formatCode>#,##0</c:formatCode>
                <c:ptCount val="4"/>
                <c:pt idx="0">
                  <c:v>35673.509832314434</c:v>
                </c:pt>
                <c:pt idx="1">
                  <c:v>33708.912589019637</c:v>
                </c:pt>
                <c:pt idx="2">
                  <c:v>34171.870289557832</c:v>
                </c:pt>
                <c:pt idx="3">
                  <c:v>36850.650874999403</c:v>
                </c:pt>
              </c:numCache>
            </c:numRef>
          </c:val>
          <c:extLst>
            <c:ext xmlns:c16="http://schemas.microsoft.com/office/drawing/2014/chart" uri="{C3380CC4-5D6E-409C-BE32-E72D297353CC}">
              <c16:uniqueId val="{00000002-5D8F-48FD-9FEE-930D4A1654DA}"/>
            </c:ext>
          </c:extLst>
        </c:ser>
        <c:ser>
          <c:idx val="2"/>
          <c:order val="3"/>
          <c:tx>
            <c:v>Local Government Land</c:v>
          </c:tx>
          <c:spPr>
            <a:solidFill>
              <a:srgbClr val="C0504D"/>
            </a:solidFill>
          </c:spPr>
          <c:invertIfNegative val="0"/>
          <c:cat>
            <c:strRef>
              <c:f>'Stacked Bar Charts by Owner'!$D$90:$G$90</c:f>
              <c:strCache>
                <c:ptCount val="4"/>
                <c:pt idx="0">
                  <c:v>2013</c:v>
                </c:pt>
                <c:pt idx="1">
                  <c:v>2015_16</c:v>
                </c:pt>
                <c:pt idx="2">
                  <c:v>2018</c:v>
                </c:pt>
                <c:pt idx="3">
                  <c:v>2022</c:v>
                </c:pt>
              </c:strCache>
            </c:strRef>
          </c:cat>
          <c:val>
            <c:numRef>
              <c:f>'Stacked Bar Charts by Owner'!$D$92:$G$92</c:f>
              <c:numCache>
                <c:formatCode>#,##0</c:formatCode>
                <c:ptCount val="4"/>
                <c:pt idx="0">
                  <c:v>3.0270382469371313</c:v>
                </c:pt>
                <c:pt idx="1">
                  <c:v>0</c:v>
                </c:pt>
                <c:pt idx="2">
                  <c:v>2048.2979396371506</c:v>
                </c:pt>
                <c:pt idx="3">
                  <c:v>2049.4284457579502</c:v>
                </c:pt>
              </c:numCache>
            </c:numRef>
          </c:val>
          <c:extLst>
            <c:ext xmlns:c16="http://schemas.microsoft.com/office/drawing/2014/chart" uri="{C3380CC4-5D6E-409C-BE32-E72D297353CC}">
              <c16:uniqueId val="{00000003-5D8F-48FD-9FEE-930D4A1654DA}"/>
            </c:ext>
          </c:extLst>
        </c:ser>
        <c:ser>
          <c:idx val="3"/>
          <c:order val="4"/>
          <c:tx>
            <c:v>State Land</c:v>
          </c:tx>
          <c:spPr>
            <a:solidFill>
              <a:srgbClr val="4F81BD">
                <a:lumMod val="40000"/>
                <a:lumOff val="60000"/>
              </a:srgbClr>
            </a:solidFill>
            <a:ln>
              <a:solidFill>
                <a:srgbClr val="4F81BD">
                  <a:lumMod val="40000"/>
                  <a:lumOff val="60000"/>
                </a:srgbClr>
              </a:solidFill>
            </a:ln>
          </c:spPr>
          <c:invertIfNegative val="0"/>
          <c:cat>
            <c:strRef>
              <c:f>'Stacked Bar Charts by Owner'!$D$90:$G$90</c:f>
              <c:strCache>
                <c:ptCount val="4"/>
                <c:pt idx="0">
                  <c:v>2013</c:v>
                </c:pt>
                <c:pt idx="1">
                  <c:v>2015_16</c:v>
                </c:pt>
                <c:pt idx="2">
                  <c:v>2018</c:v>
                </c:pt>
                <c:pt idx="3">
                  <c:v>2022</c:v>
                </c:pt>
              </c:strCache>
            </c:strRef>
          </c:cat>
          <c:val>
            <c:numRef>
              <c:f>'Stacked Bar Charts by Owner'!$D$95:$G$95</c:f>
              <c:numCache>
                <c:formatCode>#,##0</c:formatCode>
                <c:ptCount val="4"/>
                <c:pt idx="0">
                  <c:v>62846.614412161529</c:v>
                </c:pt>
                <c:pt idx="1">
                  <c:v>68247.474585233984</c:v>
                </c:pt>
                <c:pt idx="2">
                  <c:v>67826.660670248035</c:v>
                </c:pt>
                <c:pt idx="3">
                  <c:v>70419.689586494205</c:v>
                </c:pt>
              </c:numCache>
            </c:numRef>
          </c:val>
          <c:extLst>
            <c:ext xmlns:c16="http://schemas.microsoft.com/office/drawing/2014/chart" uri="{C3380CC4-5D6E-409C-BE32-E72D297353CC}">
              <c16:uniqueId val="{00000004-5D8F-48FD-9FEE-930D4A1654DA}"/>
            </c:ext>
          </c:extLst>
        </c:ser>
        <c:ser>
          <c:idx val="1"/>
          <c:order val="5"/>
          <c:tx>
            <c:v>Federal Land</c:v>
          </c:tx>
          <c:spPr>
            <a:solidFill>
              <a:srgbClr val="1F497D"/>
            </a:solidFill>
          </c:spPr>
          <c:invertIfNegative val="0"/>
          <c:cat>
            <c:strRef>
              <c:f>'Stacked Bar Charts by Owner'!$D$90:$G$90</c:f>
              <c:strCache>
                <c:ptCount val="4"/>
                <c:pt idx="0">
                  <c:v>2013</c:v>
                </c:pt>
                <c:pt idx="1">
                  <c:v>2015_16</c:v>
                </c:pt>
                <c:pt idx="2">
                  <c:v>2018</c:v>
                </c:pt>
                <c:pt idx="3">
                  <c:v>2022</c:v>
                </c:pt>
              </c:strCache>
            </c:strRef>
          </c:cat>
          <c:val>
            <c:numRef>
              <c:f>'Stacked Bar Charts by Owner'!$D$91:$G$91</c:f>
              <c:numCache>
                <c:formatCode>#,##0</c:formatCode>
                <c:ptCount val="4"/>
                <c:pt idx="0">
                  <c:v>248055.16499211732</c:v>
                </c:pt>
                <c:pt idx="1">
                  <c:v>293107.97136545368</c:v>
                </c:pt>
                <c:pt idx="2">
                  <c:v>285375.83459768805</c:v>
                </c:pt>
                <c:pt idx="3">
                  <c:v>283840.82350266603</c:v>
                </c:pt>
              </c:numCache>
            </c:numRef>
          </c:val>
          <c:extLst>
            <c:ext xmlns:c16="http://schemas.microsoft.com/office/drawing/2014/chart" uri="{C3380CC4-5D6E-409C-BE32-E72D297353CC}">
              <c16:uniqueId val="{00000005-5D8F-48FD-9FEE-930D4A1654DA}"/>
            </c:ext>
          </c:extLst>
        </c:ser>
        <c:dLbls>
          <c:showLegendKey val="0"/>
          <c:showVal val="0"/>
          <c:showCatName val="0"/>
          <c:showSerName val="0"/>
          <c:showPercent val="0"/>
          <c:showBubbleSize val="0"/>
        </c:dLbls>
        <c:gapWidth val="150"/>
        <c:overlap val="100"/>
        <c:axId val="196015456"/>
        <c:axId val="196015848"/>
      </c:barChart>
      <c:catAx>
        <c:axId val="196015456"/>
        <c:scaling>
          <c:orientation val="minMax"/>
        </c:scaling>
        <c:delete val="0"/>
        <c:axPos val="b"/>
        <c:title>
          <c:tx>
            <c:rich>
              <a:bodyPr/>
              <a:lstStyle/>
              <a:p>
                <a:pPr>
                  <a:defRPr/>
                </a:pPr>
                <a:r>
                  <a:rPr lang="en-US"/>
                  <a:t>Reporting Year</a:t>
                </a:r>
              </a:p>
            </c:rich>
          </c:tx>
          <c:overlay val="0"/>
        </c:title>
        <c:numFmt formatCode="General" sourceLinked="1"/>
        <c:majorTickMark val="out"/>
        <c:minorTickMark val="none"/>
        <c:tickLblPos val="nextTo"/>
        <c:txPr>
          <a:bodyPr/>
          <a:lstStyle/>
          <a:p>
            <a:pPr>
              <a:defRPr sz="1400"/>
            </a:pPr>
            <a:endParaRPr lang="en-US"/>
          </a:p>
        </c:txPr>
        <c:crossAx val="196015848"/>
        <c:crosses val="autoZero"/>
        <c:auto val="1"/>
        <c:lblAlgn val="ctr"/>
        <c:lblOffset val="100"/>
        <c:noMultiLvlLbl val="0"/>
      </c:catAx>
      <c:valAx>
        <c:axId val="196015848"/>
        <c:scaling>
          <c:orientation val="minMax"/>
        </c:scaling>
        <c:delete val="0"/>
        <c:axPos val="l"/>
        <c:majorGridlines/>
        <c:title>
          <c:tx>
            <c:rich>
              <a:bodyPr rot="-5400000" vert="horz"/>
              <a:lstStyle/>
              <a:p>
                <a:pPr>
                  <a:defRPr/>
                </a:pPr>
                <a:r>
                  <a:rPr lang="en-US"/>
                  <a:t>Acres of Permanently</a:t>
                </a:r>
                <a:r>
                  <a:rPr lang="en-US" baseline="0"/>
                  <a:t> Protected Lands</a:t>
                </a:r>
                <a:endParaRPr lang="en-US"/>
              </a:p>
            </c:rich>
          </c:tx>
          <c:overlay val="0"/>
        </c:title>
        <c:numFmt formatCode="#,##0" sourceLinked="0"/>
        <c:majorTickMark val="out"/>
        <c:minorTickMark val="none"/>
        <c:tickLblPos val="nextTo"/>
        <c:crossAx val="196015456"/>
        <c:crosses val="autoZero"/>
        <c:crossBetween val="between"/>
      </c:valAx>
    </c:plotArea>
    <c:legend>
      <c:legendPos val="r"/>
      <c:layout>
        <c:manualLayout>
          <c:xMode val="edge"/>
          <c:yMode val="edge"/>
          <c:x val="0.68697088282893037"/>
          <c:y val="0.31052175636956481"/>
          <c:w val="0.29905684827420476"/>
          <c:h val="0.49695155500853644"/>
        </c:manualLayout>
      </c:layout>
      <c:overlay val="0"/>
      <c:txPr>
        <a:bodyPr/>
        <a:lstStyle/>
        <a:p>
          <a:pPr>
            <a:defRPr sz="1400"/>
          </a:pPr>
          <a:endParaRPr lang="en-US"/>
        </a:p>
      </c:txPr>
    </c:legend>
    <c:plotVisOnly val="1"/>
    <c:dispBlanksAs val="gap"/>
    <c:showDLblsOverMax val="0"/>
  </c:chart>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WV</a:t>
            </a:r>
            <a:r>
              <a:rPr lang="en-US" baseline="0"/>
              <a:t> </a:t>
            </a:r>
            <a:r>
              <a:rPr lang="en-US"/>
              <a:t>Acres of Protected Land 2022</a:t>
            </a:r>
          </a:p>
        </c:rich>
      </c:tx>
      <c:overlay val="0"/>
    </c:title>
    <c:autoTitleDeleted val="0"/>
    <c:plotArea>
      <c:layout/>
      <c:pieChart>
        <c:varyColors val="1"/>
        <c:ser>
          <c:idx val="0"/>
          <c:order val="0"/>
          <c:dPt>
            <c:idx val="1"/>
            <c:bubble3D val="0"/>
            <c:spPr>
              <a:solidFill>
                <a:schemeClr val="accent3"/>
              </a:solidFill>
            </c:spPr>
            <c:extLst>
              <c:ext xmlns:c16="http://schemas.microsoft.com/office/drawing/2014/chart" uri="{C3380CC4-5D6E-409C-BE32-E72D297353CC}">
                <c16:uniqueId val="{00000001-E82A-45D0-801F-98B3D97A9FC7}"/>
              </c:ext>
            </c:extLst>
          </c:dPt>
          <c:dLbls>
            <c:dLbl>
              <c:idx val="0"/>
              <c:layout>
                <c:manualLayout>
                  <c:x val="-0.11645144356955382"/>
                  <c:y val="-0.23189814814814821"/>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2-E82A-45D0-801F-98B3D97A9FC7}"/>
                </c:ext>
              </c:extLst>
            </c:dLbl>
            <c:spPr>
              <a:noFill/>
              <a:ln>
                <a:noFill/>
              </a:ln>
              <a:effectLst/>
            </c:spPr>
            <c:txPr>
              <a:bodyPr/>
              <a:lstStyle/>
              <a:p>
                <a:pPr>
                  <a:defRPr sz="1400"/>
                </a:pPr>
                <a:endParaRPr lang="en-US"/>
              </a:p>
            </c:txPr>
            <c:showLegendKey val="0"/>
            <c:showVal val="1"/>
            <c:showCatName val="0"/>
            <c:showSerName val="0"/>
            <c:showPercent val="1"/>
            <c:showBubbleSize val="0"/>
            <c:separator>
</c:separator>
            <c:showLeaderLines val="1"/>
            <c:extLst>
              <c:ext xmlns:c15="http://schemas.microsoft.com/office/drawing/2012/chart" uri="{CE6537A1-D6FC-4f65-9D91-7224C49458BB}"/>
            </c:extLst>
          </c:dLbls>
          <c:cat>
            <c:strRef>
              <c:f>'Pie Charts - Prot vs Unprot'!$A$42:$A$43</c:f>
              <c:strCache>
                <c:ptCount val="2"/>
                <c:pt idx="0">
                  <c:v>Unprotected Land Area</c:v>
                </c:pt>
                <c:pt idx="1">
                  <c:v>Protected Land Area</c:v>
                </c:pt>
              </c:strCache>
            </c:strRef>
          </c:cat>
          <c:val>
            <c:numRef>
              <c:f>'Pie Charts - Prot vs Unprot'!$F$42:$F$43</c:f>
              <c:numCache>
                <c:formatCode>#,##0</c:formatCode>
                <c:ptCount val="2"/>
                <c:pt idx="0">
                  <c:v>1870175.333965719</c:v>
                </c:pt>
                <c:pt idx="1">
                  <c:v>404594.37069728115</c:v>
                </c:pt>
              </c:numCache>
            </c:numRef>
          </c:val>
          <c:extLst>
            <c:ext xmlns:c16="http://schemas.microsoft.com/office/drawing/2014/chart" uri="{C3380CC4-5D6E-409C-BE32-E72D297353CC}">
              <c16:uniqueId val="{00000003-E82A-45D0-801F-98B3D97A9FC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sz="1400"/>
          </a:pPr>
          <a:endParaRPr lang="en-US"/>
        </a:p>
      </c:txPr>
    </c:legend>
    <c:plotVisOnly val="1"/>
    <c:dispBlanksAs val="zero"/>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solidFill>
                  <a:srgbClr val="00B050"/>
                </a:solidFill>
              </a:rPr>
              <a:t>Protected Lands in the Chesapeake</a:t>
            </a:r>
            <a:r>
              <a:rPr lang="en-US" baseline="0">
                <a:solidFill>
                  <a:srgbClr val="00B050"/>
                </a:solidFill>
              </a:rPr>
              <a:t> Bay Watershed by Ownership Type</a:t>
            </a:r>
            <a:endParaRPr lang="en-US">
              <a:solidFill>
                <a:srgbClr val="00B050"/>
              </a:solidFill>
            </a:endParaRPr>
          </a:p>
        </c:rich>
      </c:tx>
      <c:layout>
        <c:manualLayout>
          <c:xMode val="edge"/>
          <c:yMode val="edge"/>
          <c:x val="0.20170650300294099"/>
          <c:y val="3.1164879389462836E-2"/>
        </c:manualLayout>
      </c:layout>
      <c:overlay val="0"/>
    </c:title>
    <c:autoTitleDeleted val="0"/>
    <c:plotArea>
      <c:layout/>
      <c:barChart>
        <c:barDir val="col"/>
        <c:grouping val="stacked"/>
        <c:varyColors val="0"/>
        <c:ser>
          <c:idx val="0"/>
          <c:order val="0"/>
          <c:tx>
            <c:v>Other</c:v>
          </c:tx>
          <c:spPr>
            <a:solidFill>
              <a:sysClr val="window" lastClr="FFFFFF">
                <a:lumMod val="50000"/>
              </a:sysClr>
            </a:solidFill>
          </c:spPr>
          <c:invertIfNegative val="0"/>
          <c:cat>
            <c:strRef>
              <c:f>'Stacked Bar Charts by Owner'!$D$119:$G$119</c:f>
              <c:strCache>
                <c:ptCount val="4"/>
                <c:pt idx="0">
                  <c:v>2013</c:v>
                </c:pt>
                <c:pt idx="1">
                  <c:v>2015_16</c:v>
                </c:pt>
                <c:pt idx="2">
                  <c:v>2018</c:v>
                </c:pt>
                <c:pt idx="3">
                  <c:v>2022</c:v>
                </c:pt>
              </c:strCache>
            </c:strRef>
          </c:cat>
          <c:val>
            <c:numRef>
              <c:f>'Stacked Bar Charts by Owner'!$D$125:$G$125</c:f>
              <c:numCache>
                <c:formatCode>#,##0</c:formatCode>
                <c:ptCount val="4"/>
                <c:pt idx="0">
                  <c:v>32807.23202680597</c:v>
                </c:pt>
                <c:pt idx="1">
                  <c:v>312436.08624958608</c:v>
                </c:pt>
                <c:pt idx="2">
                  <c:v>128412.44816969206</c:v>
                </c:pt>
                <c:pt idx="3">
                  <c:v>248930.04082177111</c:v>
                </c:pt>
              </c:numCache>
            </c:numRef>
          </c:val>
          <c:extLst>
            <c:ext xmlns:c16="http://schemas.microsoft.com/office/drawing/2014/chart" uri="{C3380CC4-5D6E-409C-BE32-E72D297353CC}">
              <c16:uniqueId val="{00000000-1F15-4300-B2BD-55CECBA1143E}"/>
            </c:ext>
          </c:extLst>
        </c:ser>
        <c:ser>
          <c:idx val="3"/>
          <c:order val="1"/>
          <c:tx>
            <c:v>Non-Governmental Organization</c:v>
          </c:tx>
          <c:spPr>
            <a:solidFill>
              <a:srgbClr val="EEECE1">
                <a:lumMod val="50000"/>
              </a:srgbClr>
            </a:solidFill>
          </c:spPr>
          <c:invertIfNegative val="0"/>
          <c:cat>
            <c:strRef>
              <c:f>'Stacked Bar Charts by Owner'!$D$119:$G$119</c:f>
              <c:strCache>
                <c:ptCount val="4"/>
                <c:pt idx="0">
                  <c:v>2013</c:v>
                </c:pt>
                <c:pt idx="1">
                  <c:v>2015_16</c:v>
                </c:pt>
                <c:pt idx="2">
                  <c:v>2018</c:v>
                </c:pt>
                <c:pt idx="3">
                  <c:v>2022</c:v>
                </c:pt>
              </c:strCache>
            </c:strRef>
          </c:cat>
          <c:val>
            <c:numRef>
              <c:f>'Stacked Bar Charts by Owner'!$D$122:$G$122</c:f>
              <c:numCache>
                <c:formatCode>#,##0</c:formatCode>
                <c:ptCount val="4"/>
                <c:pt idx="0">
                  <c:v>116933.43110460951</c:v>
                </c:pt>
                <c:pt idx="1">
                  <c:v>122399.91005372065</c:v>
                </c:pt>
                <c:pt idx="2">
                  <c:v>133825.74391009324</c:v>
                </c:pt>
                <c:pt idx="3">
                  <c:v>189376.82548939096</c:v>
                </c:pt>
              </c:numCache>
            </c:numRef>
          </c:val>
          <c:extLst>
            <c:ext xmlns:c16="http://schemas.microsoft.com/office/drawing/2014/chart" uri="{C3380CC4-5D6E-409C-BE32-E72D297353CC}">
              <c16:uniqueId val="{00000001-1F15-4300-B2BD-55CECBA1143E}"/>
            </c:ext>
          </c:extLst>
        </c:ser>
        <c:ser>
          <c:idx val="1"/>
          <c:order val="2"/>
          <c:tx>
            <c:v>Private Land under conservation easement</c:v>
          </c:tx>
          <c:spPr>
            <a:solidFill>
              <a:srgbClr val="C0504D"/>
            </a:solidFill>
          </c:spPr>
          <c:invertIfNegative val="0"/>
          <c:cat>
            <c:strRef>
              <c:f>'Stacked Bar Charts by Owner'!$D$119:$G$119</c:f>
              <c:strCache>
                <c:ptCount val="4"/>
                <c:pt idx="0">
                  <c:v>2013</c:v>
                </c:pt>
                <c:pt idx="1">
                  <c:v>2015_16</c:v>
                </c:pt>
                <c:pt idx="2">
                  <c:v>2018</c:v>
                </c:pt>
                <c:pt idx="3">
                  <c:v>2022</c:v>
                </c:pt>
              </c:strCache>
            </c:strRef>
          </c:cat>
          <c:val>
            <c:numRef>
              <c:f>'Stacked Bar Charts by Owner'!$D$123:$G$123</c:f>
              <c:numCache>
                <c:formatCode>#,##0</c:formatCode>
                <c:ptCount val="4"/>
                <c:pt idx="0">
                  <c:v>1782961.3391617204</c:v>
                </c:pt>
                <c:pt idx="1">
                  <c:v>1738403.9539297135</c:v>
                </c:pt>
                <c:pt idx="2">
                  <c:v>2105726.5324226683</c:v>
                </c:pt>
                <c:pt idx="3">
                  <c:v>2139592.6347835083</c:v>
                </c:pt>
              </c:numCache>
            </c:numRef>
          </c:val>
          <c:extLst>
            <c:ext xmlns:c16="http://schemas.microsoft.com/office/drawing/2014/chart" uri="{C3380CC4-5D6E-409C-BE32-E72D297353CC}">
              <c16:uniqueId val="{00000002-1F15-4300-B2BD-55CECBA1143E}"/>
            </c:ext>
          </c:extLst>
        </c:ser>
        <c:ser>
          <c:idx val="2"/>
          <c:order val="3"/>
          <c:tx>
            <c:v>Local Government Land</c:v>
          </c:tx>
          <c:spPr>
            <a:solidFill>
              <a:srgbClr val="F79646"/>
            </a:solidFill>
          </c:spPr>
          <c:invertIfNegative val="0"/>
          <c:cat>
            <c:strRef>
              <c:f>'Stacked Bar Charts by Owner'!$D$119:$G$119</c:f>
              <c:strCache>
                <c:ptCount val="4"/>
                <c:pt idx="0">
                  <c:v>2013</c:v>
                </c:pt>
                <c:pt idx="1">
                  <c:v>2015_16</c:v>
                </c:pt>
                <c:pt idx="2">
                  <c:v>2018</c:v>
                </c:pt>
                <c:pt idx="3">
                  <c:v>2022</c:v>
                </c:pt>
              </c:strCache>
            </c:strRef>
          </c:cat>
          <c:val>
            <c:numRef>
              <c:f>'Stacked Bar Charts by Owner'!$D$121:$G$121</c:f>
              <c:numCache>
                <c:formatCode>#,##0</c:formatCode>
                <c:ptCount val="4"/>
                <c:pt idx="0">
                  <c:v>333655.61818298628</c:v>
                </c:pt>
                <c:pt idx="1">
                  <c:v>382051.91803027532</c:v>
                </c:pt>
                <c:pt idx="2">
                  <c:v>415605.37676124205</c:v>
                </c:pt>
                <c:pt idx="3">
                  <c:v>433602.63883603446</c:v>
                </c:pt>
              </c:numCache>
            </c:numRef>
          </c:val>
          <c:extLst>
            <c:ext xmlns:c16="http://schemas.microsoft.com/office/drawing/2014/chart" uri="{C3380CC4-5D6E-409C-BE32-E72D297353CC}">
              <c16:uniqueId val="{00000003-1F15-4300-B2BD-55CECBA1143E}"/>
            </c:ext>
          </c:extLst>
        </c:ser>
        <c:ser>
          <c:idx val="5"/>
          <c:order val="4"/>
          <c:tx>
            <c:v>State Land</c:v>
          </c:tx>
          <c:spPr>
            <a:solidFill>
              <a:srgbClr val="8064A2"/>
            </a:solidFill>
          </c:spPr>
          <c:invertIfNegative val="0"/>
          <c:cat>
            <c:strRef>
              <c:f>'Stacked Bar Charts by Owner'!$D$119:$G$119</c:f>
              <c:strCache>
                <c:ptCount val="4"/>
                <c:pt idx="0">
                  <c:v>2013</c:v>
                </c:pt>
                <c:pt idx="1">
                  <c:v>2015_16</c:v>
                </c:pt>
                <c:pt idx="2">
                  <c:v>2018</c:v>
                </c:pt>
                <c:pt idx="3">
                  <c:v>2022</c:v>
                </c:pt>
              </c:strCache>
            </c:strRef>
          </c:cat>
          <c:val>
            <c:numRef>
              <c:f>'Stacked Bar Charts by Owner'!$D$124:$G$124</c:f>
              <c:numCache>
                <c:formatCode>#,##0</c:formatCode>
                <c:ptCount val="4"/>
                <c:pt idx="0">
                  <c:v>3904933.6213755845</c:v>
                </c:pt>
                <c:pt idx="1">
                  <c:v>4019599.0039190878</c:v>
                </c:pt>
                <c:pt idx="2">
                  <c:v>4065637.5683863536</c:v>
                </c:pt>
                <c:pt idx="3">
                  <c:v>4130229.0788413626</c:v>
                </c:pt>
              </c:numCache>
            </c:numRef>
          </c:val>
          <c:extLst>
            <c:ext xmlns:c16="http://schemas.microsoft.com/office/drawing/2014/chart" uri="{C3380CC4-5D6E-409C-BE32-E72D297353CC}">
              <c16:uniqueId val="{00000004-1F15-4300-B2BD-55CECBA1143E}"/>
            </c:ext>
          </c:extLst>
        </c:ser>
        <c:ser>
          <c:idx val="6"/>
          <c:order val="5"/>
          <c:tx>
            <c:v>Federal Land</c:v>
          </c:tx>
          <c:spPr>
            <a:solidFill>
              <a:srgbClr val="00B050"/>
            </a:solidFill>
          </c:spPr>
          <c:invertIfNegative val="0"/>
          <c:cat>
            <c:strRef>
              <c:f>'Stacked Bar Charts by Owner'!$D$119:$G$119</c:f>
              <c:strCache>
                <c:ptCount val="4"/>
                <c:pt idx="0">
                  <c:v>2013</c:v>
                </c:pt>
                <c:pt idx="1">
                  <c:v>2015_16</c:v>
                </c:pt>
                <c:pt idx="2">
                  <c:v>2018</c:v>
                </c:pt>
                <c:pt idx="3">
                  <c:v>2022</c:v>
                </c:pt>
              </c:strCache>
            </c:strRef>
          </c:cat>
          <c:val>
            <c:numRef>
              <c:f>'Stacked Bar Charts by Owner'!$D$120:$G$120</c:f>
              <c:numCache>
                <c:formatCode>#,##0</c:formatCode>
                <c:ptCount val="4"/>
                <c:pt idx="0">
                  <c:v>2237785.2149567809</c:v>
                </c:pt>
                <c:pt idx="1">
                  <c:v>2229686.3617718425</c:v>
                </c:pt>
                <c:pt idx="2">
                  <c:v>2309248.4605348343</c:v>
                </c:pt>
                <c:pt idx="3">
                  <c:v>2175978.1348996363</c:v>
                </c:pt>
              </c:numCache>
            </c:numRef>
          </c:val>
          <c:extLst>
            <c:ext xmlns:c16="http://schemas.microsoft.com/office/drawing/2014/chart" uri="{C3380CC4-5D6E-409C-BE32-E72D297353CC}">
              <c16:uniqueId val="{00000005-1F15-4300-B2BD-55CECBA1143E}"/>
            </c:ext>
          </c:extLst>
        </c:ser>
        <c:dLbls>
          <c:showLegendKey val="0"/>
          <c:showVal val="0"/>
          <c:showCatName val="0"/>
          <c:showSerName val="0"/>
          <c:showPercent val="0"/>
          <c:showBubbleSize val="0"/>
        </c:dLbls>
        <c:gapWidth val="150"/>
        <c:overlap val="100"/>
        <c:axId val="196016632"/>
        <c:axId val="196017024"/>
      </c:barChart>
      <c:catAx>
        <c:axId val="196016632"/>
        <c:scaling>
          <c:orientation val="minMax"/>
        </c:scaling>
        <c:delete val="0"/>
        <c:axPos val="b"/>
        <c:title>
          <c:tx>
            <c:rich>
              <a:bodyPr/>
              <a:lstStyle/>
              <a:p>
                <a:pPr>
                  <a:defRPr/>
                </a:pPr>
                <a:r>
                  <a:rPr lang="en-US"/>
                  <a:t>Reporting</a:t>
                </a:r>
                <a:r>
                  <a:rPr lang="en-US" baseline="0"/>
                  <a:t> Year</a:t>
                </a:r>
                <a:endParaRPr lang="en-US"/>
              </a:p>
            </c:rich>
          </c:tx>
          <c:overlay val="0"/>
        </c:title>
        <c:numFmt formatCode="General" sourceLinked="1"/>
        <c:majorTickMark val="out"/>
        <c:minorTickMark val="none"/>
        <c:tickLblPos val="nextTo"/>
        <c:txPr>
          <a:bodyPr/>
          <a:lstStyle/>
          <a:p>
            <a:pPr>
              <a:defRPr sz="1400"/>
            </a:pPr>
            <a:endParaRPr lang="en-US"/>
          </a:p>
        </c:txPr>
        <c:crossAx val="196017024"/>
        <c:crosses val="autoZero"/>
        <c:auto val="0"/>
        <c:lblAlgn val="ctr"/>
        <c:lblOffset val="100"/>
        <c:noMultiLvlLbl val="0"/>
      </c:catAx>
      <c:valAx>
        <c:axId val="196017024"/>
        <c:scaling>
          <c:orientation val="minMax"/>
        </c:scaling>
        <c:delete val="0"/>
        <c:axPos val="l"/>
        <c:majorGridlines/>
        <c:title>
          <c:tx>
            <c:rich>
              <a:bodyPr rot="-5400000" vert="horz"/>
              <a:lstStyle/>
              <a:p>
                <a:pPr>
                  <a:defRPr/>
                </a:pPr>
                <a:r>
                  <a:rPr lang="en-US"/>
                  <a:t>Acres of Permanently Protected Lands</a:t>
                </a:r>
              </a:p>
            </c:rich>
          </c:tx>
          <c:overlay val="0"/>
        </c:title>
        <c:numFmt formatCode="#,##0" sourceLinked="0"/>
        <c:majorTickMark val="out"/>
        <c:minorTickMark val="none"/>
        <c:tickLblPos val="nextTo"/>
        <c:txPr>
          <a:bodyPr/>
          <a:lstStyle/>
          <a:p>
            <a:pPr>
              <a:defRPr sz="1100"/>
            </a:pPr>
            <a:endParaRPr lang="en-US"/>
          </a:p>
        </c:txPr>
        <c:crossAx val="196016632"/>
        <c:crosses val="autoZero"/>
        <c:crossBetween val="between"/>
      </c:valAx>
    </c:plotArea>
    <c:legend>
      <c:legendPos val="r"/>
      <c:overlay val="0"/>
      <c:txPr>
        <a:bodyPr/>
        <a:lstStyle/>
        <a:p>
          <a:pPr>
            <a:defRPr sz="1300"/>
          </a:pPr>
          <a:endParaRPr lang="en-US"/>
        </a:p>
      </c:txPr>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solidFill>
                  <a:srgbClr val="00B050"/>
                </a:solidFill>
              </a:rPr>
              <a:t>Acres of Protected Land in the Chesapeake Bay Watershed - by Jurisdiction</a:t>
            </a:r>
          </a:p>
        </c:rich>
      </c:tx>
      <c:overlay val="0"/>
    </c:title>
    <c:autoTitleDeleted val="0"/>
    <c:plotArea>
      <c:layout/>
      <c:barChart>
        <c:barDir val="col"/>
        <c:grouping val="stacked"/>
        <c:varyColors val="0"/>
        <c:ser>
          <c:idx val="6"/>
          <c:order val="0"/>
          <c:tx>
            <c:strRef>
              <c:f>'Protected Land Summary'!$A$16</c:f>
              <c:strCache>
                <c:ptCount val="1"/>
                <c:pt idx="0">
                  <c:v>West Virginia</c:v>
                </c:pt>
              </c:strCache>
            </c:strRef>
          </c:tx>
          <c:invertIfNegative val="0"/>
          <c:cat>
            <c:strRef>
              <c:f>'Protected Land Summary'!$C$9:$F$9</c:f>
              <c:strCache>
                <c:ptCount val="4"/>
                <c:pt idx="0">
                  <c:v>2013</c:v>
                </c:pt>
                <c:pt idx="1">
                  <c:v>2015_16</c:v>
                </c:pt>
                <c:pt idx="2">
                  <c:v>2018</c:v>
                </c:pt>
                <c:pt idx="3">
                  <c:v>2022</c:v>
                </c:pt>
              </c:strCache>
            </c:strRef>
          </c:cat>
          <c:val>
            <c:numRef>
              <c:f>'Protected Land Summary'!$C$16:$F$16</c:f>
              <c:numCache>
                <c:formatCode>#,##0</c:formatCode>
                <c:ptCount val="4"/>
                <c:pt idx="0">
                  <c:v>360345.50243892794</c:v>
                </c:pt>
                <c:pt idx="1">
                  <c:v>409635.075095259</c:v>
                </c:pt>
                <c:pt idx="2">
                  <c:v>401311.75158023747</c:v>
                </c:pt>
                <c:pt idx="3">
                  <c:v>404594.37069728115</c:v>
                </c:pt>
              </c:numCache>
            </c:numRef>
          </c:val>
          <c:extLst>
            <c:ext xmlns:c16="http://schemas.microsoft.com/office/drawing/2014/chart" uri="{C3380CC4-5D6E-409C-BE32-E72D297353CC}">
              <c16:uniqueId val="{00000000-9FD5-493B-AFE5-E6133A80EB12}"/>
            </c:ext>
          </c:extLst>
        </c:ser>
        <c:ser>
          <c:idx val="5"/>
          <c:order val="1"/>
          <c:tx>
            <c:strRef>
              <c:f>'Protected Land Summary'!$A$15</c:f>
              <c:strCache>
                <c:ptCount val="1"/>
                <c:pt idx="0">
                  <c:v>Virginia</c:v>
                </c:pt>
              </c:strCache>
            </c:strRef>
          </c:tx>
          <c:invertIfNegative val="0"/>
          <c:cat>
            <c:strRef>
              <c:f>'Protected Land Summary'!$C$9:$F$9</c:f>
              <c:strCache>
                <c:ptCount val="4"/>
                <c:pt idx="0">
                  <c:v>2013</c:v>
                </c:pt>
                <c:pt idx="1">
                  <c:v>2015_16</c:v>
                </c:pt>
                <c:pt idx="2">
                  <c:v>2018</c:v>
                </c:pt>
                <c:pt idx="3">
                  <c:v>2022</c:v>
                </c:pt>
              </c:strCache>
            </c:strRef>
          </c:cat>
          <c:val>
            <c:numRef>
              <c:f>'Protected Land Summary'!$C$15:$F$15</c:f>
              <c:numCache>
                <c:formatCode>#,##0</c:formatCode>
                <c:ptCount val="4"/>
                <c:pt idx="0">
                  <c:v>2779386.2710842481</c:v>
                </c:pt>
                <c:pt idx="1">
                  <c:v>2907343.2055964372</c:v>
                </c:pt>
                <c:pt idx="2">
                  <c:v>2987077.7281645522</c:v>
                </c:pt>
                <c:pt idx="3">
                  <c:v>3095701.1176566356</c:v>
                </c:pt>
              </c:numCache>
            </c:numRef>
          </c:val>
          <c:extLst>
            <c:ext xmlns:c16="http://schemas.microsoft.com/office/drawing/2014/chart" uri="{C3380CC4-5D6E-409C-BE32-E72D297353CC}">
              <c16:uniqueId val="{00000001-9FD5-493B-AFE5-E6133A80EB12}"/>
            </c:ext>
          </c:extLst>
        </c:ser>
        <c:ser>
          <c:idx val="4"/>
          <c:order val="2"/>
          <c:tx>
            <c:strRef>
              <c:f>'Protected Land Summary'!$A$14</c:f>
              <c:strCache>
                <c:ptCount val="1"/>
                <c:pt idx="0">
                  <c:v>Pennsylvania</c:v>
                </c:pt>
              </c:strCache>
            </c:strRef>
          </c:tx>
          <c:invertIfNegative val="0"/>
          <c:cat>
            <c:strRef>
              <c:f>'Protected Land Summary'!$C$9:$F$9</c:f>
              <c:strCache>
                <c:ptCount val="4"/>
                <c:pt idx="0">
                  <c:v>2013</c:v>
                </c:pt>
                <c:pt idx="1">
                  <c:v>2015_16</c:v>
                </c:pt>
                <c:pt idx="2">
                  <c:v>2018</c:v>
                </c:pt>
                <c:pt idx="3">
                  <c:v>2022</c:v>
                </c:pt>
              </c:strCache>
            </c:strRef>
          </c:cat>
          <c:val>
            <c:numRef>
              <c:f>'Protected Land Summary'!$C$14:$F$14</c:f>
              <c:numCache>
                <c:formatCode>#,##0</c:formatCode>
                <c:ptCount val="4"/>
                <c:pt idx="0">
                  <c:v>3285843.9259079876</c:v>
                </c:pt>
                <c:pt idx="1">
                  <c:v>3392020.5294969431</c:v>
                </c:pt>
                <c:pt idx="2">
                  <c:v>3550179.1450655567</c:v>
                </c:pt>
                <c:pt idx="3">
                  <c:v>3622264.1257666331</c:v>
                </c:pt>
              </c:numCache>
            </c:numRef>
          </c:val>
          <c:extLst>
            <c:ext xmlns:c16="http://schemas.microsoft.com/office/drawing/2014/chart" uri="{C3380CC4-5D6E-409C-BE32-E72D297353CC}">
              <c16:uniqueId val="{00000002-9FD5-493B-AFE5-E6133A80EB12}"/>
            </c:ext>
          </c:extLst>
        </c:ser>
        <c:ser>
          <c:idx val="3"/>
          <c:order val="3"/>
          <c:tx>
            <c:strRef>
              <c:f>'Protected Land Summary'!$A$13</c:f>
              <c:strCache>
                <c:ptCount val="1"/>
                <c:pt idx="0">
                  <c:v>New York</c:v>
                </c:pt>
              </c:strCache>
            </c:strRef>
          </c:tx>
          <c:invertIfNegative val="0"/>
          <c:cat>
            <c:strRef>
              <c:f>'Protected Land Summary'!$C$9:$F$9</c:f>
              <c:strCache>
                <c:ptCount val="4"/>
                <c:pt idx="0">
                  <c:v>2013</c:v>
                </c:pt>
                <c:pt idx="1">
                  <c:v>2015_16</c:v>
                </c:pt>
                <c:pt idx="2">
                  <c:v>2018</c:v>
                </c:pt>
                <c:pt idx="3">
                  <c:v>2022</c:v>
                </c:pt>
              </c:strCache>
            </c:strRef>
          </c:cat>
          <c:val>
            <c:numRef>
              <c:f>'Protected Land Summary'!$C$13:$F$13</c:f>
              <c:numCache>
                <c:formatCode>#,##0</c:formatCode>
                <c:ptCount val="4"/>
                <c:pt idx="0">
                  <c:v>317659.72877737303</c:v>
                </c:pt>
                <c:pt idx="1">
                  <c:v>322985.16627706419</c:v>
                </c:pt>
                <c:pt idx="2">
                  <c:v>327280.92274009978</c:v>
                </c:pt>
                <c:pt idx="3">
                  <c:v>331803.41672308912</c:v>
                </c:pt>
              </c:numCache>
            </c:numRef>
          </c:val>
          <c:extLst>
            <c:ext xmlns:c16="http://schemas.microsoft.com/office/drawing/2014/chart" uri="{C3380CC4-5D6E-409C-BE32-E72D297353CC}">
              <c16:uniqueId val="{00000003-9FD5-493B-AFE5-E6133A80EB12}"/>
            </c:ext>
          </c:extLst>
        </c:ser>
        <c:ser>
          <c:idx val="2"/>
          <c:order val="4"/>
          <c:tx>
            <c:strRef>
              <c:f>'Protected Land Summary'!$A$12</c:f>
              <c:strCache>
                <c:ptCount val="1"/>
                <c:pt idx="0">
                  <c:v>Maryland</c:v>
                </c:pt>
              </c:strCache>
            </c:strRef>
          </c:tx>
          <c:invertIfNegative val="0"/>
          <c:cat>
            <c:strRef>
              <c:f>'Protected Land Summary'!$C$9:$F$9</c:f>
              <c:strCache>
                <c:ptCount val="4"/>
                <c:pt idx="0">
                  <c:v>2013</c:v>
                </c:pt>
                <c:pt idx="1">
                  <c:v>2015_16</c:v>
                </c:pt>
                <c:pt idx="2">
                  <c:v>2018</c:v>
                </c:pt>
                <c:pt idx="3">
                  <c:v>2022</c:v>
                </c:pt>
              </c:strCache>
            </c:strRef>
          </c:cat>
          <c:val>
            <c:numRef>
              <c:f>'Protected Land Summary'!$C$12:$F$12</c:f>
              <c:numCache>
                <c:formatCode>#,##0</c:formatCode>
                <c:ptCount val="4"/>
                <c:pt idx="0">
                  <c:v>1553247.6537364773</c:v>
                </c:pt>
                <c:pt idx="1">
                  <c:v>1653667.5101189564</c:v>
                </c:pt>
                <c:pt idx="2">
                  <c:v>1773792.2796933919</c:v>
                </c:pt>
                <c:pt idx="3">
                  <c:v>1726902.3761632442</c:v>
                </c:pt>
              </c:numCache>
            </c:numRef>
          </c:val>
          <c:extLst>
            <c:ext xmlns:c16="http://schemas.microsoft.com/office/drawing/2014/chart" uri="{C3380CC4-5D6E-409C-BE32-E72D297353CC}">
              <c16:uniqueId val="{00000004-9FD5-493B-AFE5-E6133A80EB12}"/>
            </c:ext>
          </c:extLst>
        </c:ser>
        <c:ser>
          <c:idx val="1"/>
          <c:order val="5"/>
          <c:tx>
            <c:strRef>
              <c:f>'Protected Land Summary'!$A$11</c:f>
              <c:strCache>
                <c:ptCount val="1"/>
                <c:pt idx="0">
                  <c:v>Washington, D.C.</c:v>
                </c:pt>
              </c:strCache>
            </c:strRef>
          </c:tx>
          <c:invertIfNegative val="0"/>
          <c:cat>
            <c:strRef>
              <c:f>'Protected Land Summary'!$C$9:$F$9</c:f>
              <c:strCache>
                <c:ptCount val="4"/>
                <c:pt idx="0">
                  <c:v>2013</c:v>
                </c:pt>
                <c:pt idx="1">
                  <c:v>2015_16</c:v>
                </c:pt>
                <c:pt idx="2">
                  <c:v>2018</c:v>
                </c:pt>
                <c:pt idx="3">
                  <c:v>2022</c:v>
                </c:pt>
              </c:strCache>
            </c:strRef>
          </c:cat>
          <c:val>
            <c:numRef>
              <c:f>'Protected Land Summary'!$C$11:$F$11</c:f>
              <c:numCache>
                <c:formatCode>#,##0</c:formatCode>
                <c:ptCount val="4"/>
                <c:pt idx="0">
                  <c:v>10570.955012034019</c:v>
                </c:pt>
                <c:pt idx="1">
                  <c:v>11081.010956642927</c:v>
                </c:pt>
                <c:pt idx="2">
                  <c:v>10291.97946061885</c:v>
                </c:pt>
                <c:pt idx="3">
                  <c:v>10095.110777244579</c:v>
                </c:pt>
              </c:numCache>
            </c:numRef>
          </c:val>
          <c:extLst>
            <c:ext xmlns:c16="http://schemas.microsoft.com/office/drawing/2014/chart" uri="{C3380CC4-5D6E-409C-BE32-E72D297353CC}">
              <c16:uniqueId val="{00000005-9FD5-493B-AFE5-E6133A80EB12}"/>
            </c:ext>
          </c:extLst>
        </c:ser>
        <c:ser>
          <c:idx val="0"/>
          <c:order val="6"/>
          <c:tx>
            <c:strRef>
              <c:f>'Protected Land Summary'!$A$10</c:f>
              <c:strCache>
                <c:ptCount val="1"/>
                <c:pt idx="0">
                  <c:v>Delaware</c:v>
                </c:pt>
              </c:strCache>
            </c:strRef>
          </c:tx>
          <c:invertIfNegative val="0"/>
          <c:cat>
            <c:strRef>
              <c:f>'Protected Land Summary'!$C$9:$F$9</c:f>
              <c:strCache>
                <c:ptCount val="4"/>
                <c:pt idx="0">
                  <c:v>2013</c:v>
                </c:pt>
                <c:pt idx="1">
                  <c:v>2015_16</c:v>
                </c:pt>
                <c:pt idx="2">
                  <c:v>2018</c:v>
                </c:pt>
                <c:pt idx="3">
                  <c:v>2022</c:v>
                </c:pt>
              </c:strCache>
            </c:strRef>
          </c:cat>
          <c:val>
            <c:numRef>
              <c:f>'Protected Land Summary'!$C$10:$F$10</c:f>
              <c:numCache>
                <c:formatCode>#,##0</c:formatCode>
                <c:ptCount val="4"/>
                <c:pt idx="0">
                  <c:v>102022.41985144038</c:v>
                </c:pt>
                <c:pt idx="1">
                  <c:v>107844.73641292262</c:v>
                </c:pt>
                <c:pt idx="2">
                  <c:v>108522.3234804268</c:v>
                </c:pt>
                <c:pt idx="3">
                  <c:v>126348.83588757674</c:v>
                </c:pt>
              </c:numCache>
            </c:numRef>
          </c:val>
          <c:extLst>
            <c:ext xmlns:c16="http://schemas.microsoft.com/office/drawing/2014/chart" uri="{C3380CC4-5D6E-409C-BE32-E72D297353CC}">
              <c16:uniqueId val="{00000006-9FD5-493B-AFE5-E6133A80EB12}"/>
            </c:ext>
          </c:extLst>
        </c:ser>
        <c:dLbls>
          <c:showLegendKey val="0"/>
          <c:showVal val="0"/>
          <c:showCatName val="0"/>
          <c:showSerName val="0"/>
          <c:showPercent val="0"/>
          <c:showBubbleSize val="0"/>
        </c:dLbls>
        <c:gapWidth val="150"/>
        <c:overlap val="100"/>
        <c:axId val="195333336"/>
        <c:axId val="195333728"/>
      </c:barChart>
      <c:catAx>
        <c:axId val="195333336"/>
        <c:scaling>
          <c:orientation val="minMax"/>
        </c:scaling>
        <c:delete val="0"/>
        <c:axPos val="b"/>
        <c:numFmt formatCode="General" sourceLinked="1"/>
        <c:majorTickMark val="out"/>
        <c:minorTickMark val="none"/>
        <c:tickLblPos val="nextTo"/>
        <c:txPr>
          <a:bodyPr/>
          <a:lstStyle/>
          <a:p>
            <a:pPr>
              <a:defRPr sz="1200"/>
            </a:pPr>
            <a:endParaRPr lang="en-US"/>
          </a:p>
        </c:txPr>
        <c:crossAx val="195333728"/>
        <c:crosses val="autoZero"/>
        <c:auto val="1"/>
        <c:lblAlgn val="ctr"/>
        <c:lblOffset val="100"/>
        <c:noMultiLvlLbl val="0"/>
      </c:catAx>
      <c:valAx>
        <c:axId val="195333728"/>
        <c:scaling>
          <c:orientation val="minMax"/>
        </c:scaling>
        <c:delete val="0"/>
        <c:axPos val="l"/>
        <c:majorGridlines/>
        <c:numFmt formatCode="#,##0" sourceLinked="1"/>
        <c:majorTickMark val="out"/>
        <c:minorTickMark val="none"/>
        <c:tickLblPos val="nextTo"/>
        <c:crossAx val="195333336"/>
        <c:crosses val="autoZero"/>
        <c:crossBetween val="between"/>
      </c:valAx>
    </c:plotArea>
    <c:legend>
      <c:legendPos val="r"/>
      <c:overlay val="0"/>
      <c:txPr>
        <a:bodyPr/>
        <a:lstStyle/>
        <a:p>
          <a:pPr>
            <a:defRPr sz="1800"/>
          </a:pPr>
          <a:endParaRPr lang="en-US"/>
        </a:p>
      </c:txPr>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DE Acres of Protected Land 2022</a:t>
            </a:r>
          </a:p>
        </c:rich>
      </c:tx>
      <c:overlay val="0"/>
    </c:title>
    <c:autoTitleDeleted val="0"/>
    <c:plotArea>
      <c:layout/>
      <c:pieChart>
        <c:varyColors val="1"/>
        <c:ser>
          <c:idx val="0"/>
          <c:order val="0"/>
          <c:dPt>
            <c:idx val="1"/>
            <c:bubble3D val="0"/>
            <c:spPr>
              <a:solidFill>
                <a:schemeClr val="accent3"/>
              </a:solidFill>
            </c:spPr>
            <c:extLst>
              <c:ext xmlns:c16="http://schemas.microsoft.com/office/drawing/2014/chart" uri="{C3380CC4-5D6E-409C-BE32-E72D297353CC}">
                <c16:uniqueId val="{00000001-6E1F-4C27-B177-5A6BAAFE3196}"/>
              </c:ext>
            </c:extLst>
          </c:dPt>
          <c:dLbls>
            <c:dLbl>
              <c:idx val="0"/>
              <c:layout>
                <c:manualLayout>
                  <c:x val="-0.11645144356955382"/>
                  <c:y val="-0.23189814814814821"/>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2-6E1F-4C27-B177-5A6BAAFE3196}"/>
                </c:ext>
              </c:extLst>
            </c:dLbl>
            <c:spPr>
              <a:noFill/>
              <a:ln>
                <a:noFill/>
              </a:ln>
              <a:effectLst/>
            </c:spPr>
            <c:txPr>
              <a:bodyPr/>
              <a:lstStyle/>
              <a:p>
                <a:pPr>
                  <a:defRPr sz="1600"/>
                </a:pPr>
                <a:endParaRPr lang="en-US"/>
              </a:p>
            </c:txPr>
            <c:showLegendKey val="0"/>
            <c:showVal val="1"/>
            <c:showCatName val="0"/>
            <c:showSerName val="0"/>
            <c:showPercent val="1"/>
            <c:showBubbleSize val="0"/>
            <c:separator>
</c:separator>
            <c:showLeaderLines val="1"/>
            <c:extLst>
              <c:ext xmlns:c15="http://schemas.microsoft.com/office/drawing/2012/chart" uri="{CE6537A1-D6FC-4f65-9D91-7224C49458BB}"/>
            </c:extLst>
          </c:dLbls>
          <c:cat>
            <c:strRef>
              <c:f>'Pie Charts - Prot vs Unprot'!$A$22:$A$23</c:f>
              <c:strCache>
                <c:ptCount val="2"/>
                <c:pt idx="0">
                  <c:v>Unprotected Land Area</c:v>
                </c:pt>
                <c:pt idx="1">
                  <c:v>Protected Land Area</c:v>
                </c:pt>
              </c:strCache>
            </c:strRef>
          </c:cat>
          <c:val>
            <c:numRef>
              <c:f>'Pie Charts - Prot vs Unprot'!$F$22:$F$23</c:f>
              <c:numCache>
                <c:formatCode>#,##0</c:formatCode>
                <c:ptCount val="2"/>
                <c:pt idx="0">
                  <c:v>328013.58015392325</c:v>
                </c:pt>
                <c:pt idx="1">
                  <c:v>126348.83588757674</c:v>
                </c:pt>
              </c:numCache>
            </c:numRef>
          </c:val>
          <c:extLst>
            <c:ext xmlns:c16="http://schemas.microsoft.com/office/drawing/2014/chart" uri="{C3380CC4-5D6E-409C-BE32-E72D297353CC}">
              <c16:uniqueId val="{00000003-6E1F-4C27-B177-5A6BAAFE3196}"/>
            </c:ext>
          </c:extLst>
        </c:ser>
        <c:dLbls>
          <c:showLegendKey val="0"/>
          <c:showVal val="0"/>
          <c:showCatName val="0"/>
          <c:showSerName val="0"/>
          <c:showPercent val="0"/>
          <c:showBubbleSize val="0"/>
          <c:showLeaderLines val="1"/>
        </c:dLbls>
        <c:firstSliceAng val="0"/>
      </c:pieChart>
      <c:spPr>
        <a:noFill/>
        <a:ln w="25400">
          <a:noFill/>
        </a:ln>
      </c:spPr>
    </c:plotArea>
    <c:legend>
      <c:legendPos val="r"/>
      <c:overlay val="0"/>
      <c:txPr>
        <a:bodyPr/>
        <a:lstStyle/>
        <a:p>
          <a:pPr rtl="0">
            <a:defRPr sz="1400"/>
          </a:pPr>
          <a:endParaRPr lang="en-US"/>
        </a:p>
      </c:txPr>
    </c:legend>
    <c:plotVisOnly val="1"/>
    <c:dispBlanksAs val="zero"/>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Delaware Protected</a:t>
            </a:r>
            <a:r>
              <a:rPr lang="en-US" baseline="0"/>
              <a:t> Lands by Ownership Type</a:t>
            </a:r>
            <a:endParaRPr lang="en-US"/>
          </a:p>
        </c:rich>
      </c:tx>
      <c:layout>
        <c:manualLayout>
          <c:xMode val="edge"/>
          <c:yMode val="edge"/>
          <c:x val="0.14994656547619745"/>
          <c:y val="1.7621693053417594E-2"/>
        </c:manualLayout>
      </c:layout>
      <c:overlay val="0"/>
    </c:title>
    <c:autoTitleDeleted val="0"/>
    <c:plotArea>
      <c:layout/>
      <c:barChart>
        <c:barDir val="col"/>
        <c:grouping val="stacked"/>
        <c:varyColors val="0"/>
        <c:ser>
          <c:idx val="0"/>
          <c:order val="0"/>
          <c:tx>
            <c:v>Other</c:v>
          </c:tx>
          <c:spPr>
            <a:solidFill>
              <a:srgbClr val="F79646"/>
            </a:solidFill>
          </c:spPr>
          <c:invertIfNegative val="0"/>
          <c:cat>
            <c:strRef>
              <c:f>'Stacked Bar Charts by Owner'!$D$6:$G$6</c:f>
              <c:strCache>
                <c:ptCount val="4"/>
                <c:pt idx="0">
                  <c:v>2013</c:v>
                </c:pt>
                <c:pt idx="1">
                  <c:v>2015_16</c:v>
                </c:pt>
                <c:pt idx="2">
                  <c:v>2018</c:v>
                </c:pt>
                <c:pt idx="3">
                  <c:v>2022</c:v>
                </c:pt>
              </c:strCache>
            </c:strRef>
          </c:cat>
          <c:val>
            <c:numRef>
              <c:f>'Stacked Bar Charts by Owner'!$D$12:$G$12</c:f>
              <c:numCache>
                <c:formatCode>#,##0</c:formatCode>
                <c:ptCount val="4"/>
                <c:pt idx="0">
                  <c:v>7.6170166499458833</c:v>
                </c:pt>
                <c:pt idx="1">
                  <c:v>495.39025318394999</c:v>
                </c:pt>
                <c:pt idx="2">
                  <c:v>219.880351680068</c:v>
                </c:pt>
                <c:pt idx="3">
                  <c:v>752.43522138151502</c:v>
                </c:pt>
              </c:numCache>
            </c:numRef>
          </c:val>
          <c:extLst>
            <c:ext xmlns:c16="http://schemas.microsoft.com/office/drawing/2014/chart" uri="{C3380CC4-5D6E-409C-BE32-E72D297353CC}">
              <c16:uniqueId val="{00000000-1214-4021-A246-503CFE8C76CE}"/>
            </c:ext>
          </c:extLst>
        </c:ser>
        <c:ser>
          <c:idx val="3"/>
          <c:order val="1"/>
          <c:tx>
            <c:v>Non-Governmental Organization Land</c:v>
          </c:tx>
          <c:spPr>
            <a:solidFill>
              <a:srgbClr val="9BBB59"/>
            </a:solidFill>
          </c:spPr>
          <c:invertIfNegative val="0"/>
          <c:cat>
            <c:strRef>
              <c:f>'Stacked Bar Charts by Owner'!$D$6:$G$6</c:f>
              <c:strCache>
                <c:ptCount val="4"/>
                <c:pt idx="0">
                  <c:v>2013</c:v>
                </c:pt>
                <c:pt idx="1">
                  <c:v>2015_16</c:v>
                </c:pt>
                <c:pt idx="2">
                  <c:v>2018</c:v>
                </c:pt>
                <c:pt idx="3">
                  <c:v>2022</c:v>
                </c:pt>
              </c:strCache>
            </c:strRef>
          </c:cat>
          <c:val>
            <c:numRef>
              <c:f>'Stacked Bar Charts by Owner'!$D$9:$G$9</c:f>
              <c:numCache>
                <c:formatCode>#,##0</c:formatCode>
                <c:ptCount val="4"/>
                <c:pt idx="0">
                  <c:v>5448.9530154243039</c:v>
                </c:pt>
                <c:pt idx="1">
                  <c:v>4591.4116129542408</c:v>
                </c:pt>
                <c:pt idx="2">
                  <c:v>5367.4453774037156</c:v>
                </c:pt>
                <c:pt idx="3">
                  <c:v>5321.89771823091</c:v>
                </c:pt>
              </c:numCache>
            </c:numRef>
          </c:val>
          <c:extLst>
            <c:ext xmlns:c16="http://schemas.microsoft.com/office/drawing/2014/chart" uri="{C3380CC4-5D6E-409C-BE32-E72D297353CC}">
              <c16:uniqueId val="{00000001-1214-4021-A246-503CFE8C76CE}"/>
            </c:ext>
          </c:extLst>
        </c:ser>
        <c:ser>
          <c:idx val="1"/>
          <c:order val="2"/>
          <c:tx>
            <c:v>Private Land</c:v>
          </c:tx>
          <c:spPr>
            <a:solidFill>
              <a:srgbClr val="8064A2"/>
            </a:solidFill>
          </c:spPr>
          <c:invertIfNegative val="0"/>
          <c:cat>
            <c:strRef>
              <c:f>'Stacked Bar Charts by Owner'!$D$6:$G$6</c:f>
              <c:strCache>
                <c:ptCount val="4"/>
                <c:pt idx="0">
                  <c:v>2013</c:v>
                </c:pt>
                <c:pt idx="1">
                  <c:v>2015_16</c:v>
                </c:pt>
                <c:pt idx="2">
                  <c:v>2018</c:v>
                </c:pt>
                <c:pt idx="3">
                  <c:v>2022</c:v>
                </c:pt>
              </c:strCache>
            </c:strRef>
          </c:cat>
          <c:val>
            <c:numRef>
              <c:f>'Stacked Bar Charts by Owner'!$D$10:$G$10</c:f>
              <c:numCache>
                <c:formatCode>#,##0</c:formatCode>
                <c:ptCount val="4"/>
                <c:pt idx="0">
                  <c:v>55156.578186544626</c:v>
                </c:pt>
                <c:pt idx="1">
                  <c:v>60042.582397216604</c:v>
                </c:pt>
                <c:pt idx="2">
                  <c:v>60031.913631803422</c:v>
                </c:pt>
                <c:pt idx="3">
                  <c:v>82337.305960670594</c:v>
                </c:pt>
              </c:numCache>
            </c:numRef>
          </c:val>
          <c:extLst>
            <c:ext xmlns:c16="http://schemas.microsoft.com/office/drawing/2014/chart" uri="{C3380CC4-5D6E-409C-BE32-E72D297353CC}">
              <c16:uniqueId val="{00000002-1214-4021-A246-503CFE8C76CE}"/>
            </c:ext>
          </c:extLst>
        </c:ser>
        <c:ser>
          <c:idx val="2"/>
          <c:order val="3"/>
          <c:tx>
            <c:v>Local Government Land</c:v>
          </c:tx>
          <c:spPr>
            <a:solidFill>
              <a:srgbClr val="C0504D"/>
            </a:solidFill>
          </c:spPr>
          <c:invertIfNegative val="0"/>
          <c:cat>
            <c:strRef>
              <c:f>'Stacked Bar Charts by Owner'!$D$6:$G$6</c:f>
              <c:strCache>
                <c:ptCount val="4"/>
                <c:pt idx="0">
                  <c:v>2013</c:v>
                </c:pt>
                <c:pt idx="1">
                  <c:v>2015_16</c:v>
                </c:pt>
                <c:pt idx="2">
                  <c:v>2018</c:v>
                </c:pt>
                <c:pt idx="3">
                  <c:v>2022</c:v>
                </c:pt>
              </c:strCache>
            </c:strRef>
          </c:cat>
          <c:val>
            <c:numRef>
              <c:f>'Stacked Bar Charts by Owner'!$D$8:$G$8</c:f>
              <c:numCache>
                <c:formatCode>#,##0</c:formatCode>
                <c:ptCount val="4"/>
                <c:pt idx="0">
                  <c:v>3765.7282436259225</c:v>
                </c:pt>
                <c:pt idx="1">
                  <c:v>3488.1982574143904</c:v>
                </c:pt>
                <c:pt idx="2">
                  <c:v>1124.1493404763198</c:v>
                </c:pt>
                <c:pt idx="3">
                  <c:v>594.91803521742804</c:v>
                </c:pt>
              </c:numCache>
            </c:numRef>
          </c:val>
          <c:extLst>
            <c:ext xmlns:c16="http://schemas.microsoft.com/office/drawing/2014/chart" uri="{C3380CC4-5D6E-409C-BE32-E72D297353CC}">
              <c16:uniqueId val="{00000003-1214-4021-A246-503CFE8C76CE}"/>
            </c:ext>
          </c:extLst>
        </c:ser>
        <c:ser>
          <c:idx val="4"/>
          <c:order val="4"/>
          <c:tx>
            <c:v>State Land</c:v>
          </c:tx>
          <c:spPr>
            <a:solidFill>
              <a:srgbClr val="1F497D">
                <a:lumMod val="40000"/>
                <a:lumOff val="60000"/>
              </a:srgbClr>
            </a:solidFill>
          </c:spPr>
          <c:invertIfNegative val="0"/>
          <c:cat>
            <c:strRef>
              <c:f>'Stacked Bar Charts by Owner'!$D$6:$G$6</c:f>
              <c:strCache>
                <c:ptCount val="4"/>
                <c:pt idx="0">
                  <c:v>2013</c:v>
                </c:pt>
                <c:pt idx="1">
                  <c:v>2015_16</c:v>
                </c:pt>
                <c:pt idx="2">
                  <c:v>2018</c:v>
                </c:pt>
                <c:pt idx="3">
                  <c:v>2022</c:v>
                </c:pt>
              </c:strCache>
            </c:strRef>
          </c:cat>
          <c:val>
            <c:numRef>
              <c:f>'Stacked Bar Charts by Owner'!$D$11:$G$11</c:f>
              <c:numCache>
                <c:formatCode>#,##0</c:formatCode>
                <c:ptCount val="4"/>
                <c:pt idx="0">
                  <c:v>36357.249818377706</c:v>
                </c:pt>
                <c:pt idx="1">
                  <c:v>39226.777056779822</c:v>
                </c:pt>
                <c:pt idx="2">
                  <c:v>41778.279950381278</c:v>
                </c:pt>
                <c:pt idx="3">
                  <c:v>37342.278952076304</c:v>
                </c:pt>
              </c:numCache>
            </c:numRef>
          </c:val>
          <c:extLst>
            <c:ext xmlns:c16="http://schemas.microsoft.com/office/drawing/2014/chart" uri="{C3380CC4-5D6E-409C-BE32-E72D297353CC}">
              <c16:uniqueId val="{00000004-1214-4021-A246-503CFE8C76CE}"/>
            </c:ext>
          </c:extLst>
        </c:ser>
        <c:dLbls>
          <c:showLegendKey val="0"/>
          <c:showVal val="0"/>
          <c:showCatName val="0"/>
          <c:showSerName val="0"/>
          <c:showPercent val="0"/>
          <c:showBubbleSize val="0"/>
        </c:dLbls>
        <c:gapWidth val="150"/>
        <c:overlap val="100"/>
        <c:axId val="196017808"/>
        <c:axId val="196018200"/>
      </c:barChart>
      <c:catAx>
        <c:axId val="196017808"/>
        <c:scaling>
          <c:orientation val="minMax"/>
        </c:scaling>
        <c:delete val="0"/>
        <c:axPos val="b"/>
        <c:title>
          <c:tx>
            <c:rich>
              <a:bodyPr/>
              <a:lstStyle/>
              <a:p>
                <a:pPr>
                  <a:defRPr/>
                </a:pPr>
                <a:r>
                  <a:rPr lang="en-US"/>
                  <a:t>Reporting</a:t>
                </a:r>
                <a:r>
                  <a:rPr lang="en-US" baseline="0"/>
                  <a:t> Year</a:t>
                </a:r>
              </a:p>
            </c:rich>
          </c:tx>
          <c:overlay val="0"/>
        </c:title>
        <c:numFmt formatCode="General" sourceLinked="1"/>
        <c:majorTickMark val="out"/>
        <c:minorTickMark val="none"/>
        <c:tickLblPos val="nextTo"/>
        <c:txPr>
          <a:bodyPr/>
          <a:lstStyle/>
          <a:p>
            <a:pPr>
              <a:defRPr sz="1200"/>
            </a:pPr>
            <a:endParaRPr lang="en-US"/>
          </a:p>
        </c:txPr>
        <c:crossAx val="196018200"/>
        <c:crosses val="autoZero"/>
        <c:auto val="1"/>
        <c:lblAlgn val="ctr"/>
        <c:lblOffset val="100"/>
        <c:noMultiLvlLbl val="0"/>
      </c:catAx>
      <c:valAx>
        <c:axId val="196018200"/>
        <c:scaling>
          <c:orientation val="minMax"/>
        </c:scaling>
        <c:delete val="0"/>
        <c:axPos val="l"/>
        <c:majorGridlines/>
        <c:title>
          <c:tx>
            <c:rich>
              <a:bodyPr rot="-5400000" vert="horz"/>
              <a:lstStyle/>
              <a:p>
                <a:pPr>
                  <a:defRPr/>
                </a:pPr>
                <a:r>
                  <a:rPr lang="en-US"/>
                  <a:t>Acres</a:t>
                </a:r>
                <a:r>
                  <a:rPr lang="en-US" baseline="0"/>
                  <a:t> of Permenantly Protected Lands</a:t>
                </a:r>
              </a:p>
            </c:rich>
          </c:tx>
          <c:overlay val="0"/>
        </c:title>
        <c:numFmt formatCode="#,##0" sourceLinked="0"/>
        <c:majorTickMark val="out"/>
        <c:minorTickMark val="none"/>
        <c:tickLblPos val="nextTo"/>
        <c:crossAx val="196017808"/>
        <c:crosses val="autoZero"/>
        <c:crossBetween val="between"/>
      </c:valAx>
    </c:plotArea>
    <c:legend>
      <c:legendPos val="r"/>
      <c:overlay val="0"/>
      <c:txPr>
        <a:bodyPr/>
        <a:lstStyle/>
        <a:p>
          <a:pPr>
            <a:defRPr sz="1400"/>
          </a:pPr>
          <a:endParaRPr lang="en-US"/>
        </a:p>
      </c:txPr>
    </c:legend>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D.C. Protected Lands by Ownership Type</a:t>
            </a:r>
          </a:p>
        </c:rich>
      </c:tx>
      <c:overlay val="0"/>
    </c:title>
    <c:autoTitleDeleted val="0"/>
    <c:plotArea>
      <c:layout/>
      <c:barChart>
        <c:barDir val="col"/>
        <c:grouping val="stacked"/>
        <c:varyColors val="0"/>
        <c:ser>
          <c:idx val="4"/>
          <c:order val="0"/>
          <c:tx>
            <c:v>Other</c:v>
          </c:tx>
          <c:spPr>
            <a:solidFill>
              <a:srgbClr val="F79646"/>
            </a:solidFill>
          </c:spPr>
          <c:invertIfNegative val="0"/>
          <c:cat>
            <c:strRef>
              <c:f>'Stacked Bar Charts by Owner'!$D$20:$G$20</c:f>
              <c:strCache>
                <c:ptCount val="4"/>
                <c:pt idx="0">
                  <c:v>2013*</c:v>
                </c:pt>
                <c:pt idx="1">
                  <c:v>2015_16</c:v>
                </c:pt>
                <c:pt idx="2">
                  <c:v>2018</c:v>
                </c:pt>
                <c:pt idx="3">
                  <c:v>2022</c:v>
                </c:pt>
              </c:strCache>
            </c:strRef>
          </c:cat>
          <c:val>
            <c:numRef>
              <c:f>'Stacked Bar Charts by Owner'!$D$26:$G$26</c:f>
              <c:numCache>
                <c:formatCode>#,##0</c:formatCode>
                <c:ptCount val="4"/>
                <c:pt idx="0">
                  <c:v>228.3807692877935</c:v>
                </c:pt>
                <c:pt idx="1">
                  <c:v>467.83802750774674</c:v>
                </c:pt>
                <c:pt idx="2">
                  <c:v>7.8826547001873051</c:v>
                </c:pt>
                <c:pt idx="3">
                  <c:v>155.422969907533</c:v>
                </c:pt>
              </c:numCache>
            </c:numRef>
          </c:val>
          <c:extLst>
            <c:ext xmlns:c16="http://schemas.microsoft.com/office/drawing/2014/chart" uri="{C3380CC4-5D6E-409C-BE32-E72D297353CC}">
              <c16:uniqueId val="{00000000-25C5-4C79-9DFF-C6BD70623505}"/>
            </c:ext>
          </c:extLst>
        </c:ser>
        <c:ser>
          <c:idx val="1"/>
          <c:order val="1"/>
          <c:tx>
            <c:v>Private Land</c:v>
          </c:tx>
          <c:spPr>
            <a:solidFill>
              <a:srgbClr val="8064A2"/>
            </a:solidFill>
          </c:spPr>
          <c:invertIfNegative val="0"/>
          <c:cat>
            <c:strRef>
              <c:f>'Stacked Bar Charts by Owner'!$D$20:$G$20</c:f>
              <c:strCache>
                <c:ptCount val="4"/>
                <c:pt idx="0">
                  <c:v>2013*</c:v>
                </c:pt>
                <c:pt idx="1">
                  <c:v>2015_16</c:v>
                </c:pt>
                <c:pt idx="2">
                  <c:v>2018</c:v>
                </c:pt>
                <c:pt idx="3">
                  <c:v>2022</c:v>
                </c:pt>
              </c:strCache>
            </c:strRef>
          </c:cat>
          <c:val>
            <c:numRef>
              <c:f>'Stacked Bar Charts by Owner'!$D$24:$G$24</c:f>
              <c:numCache>
                <c:formatCode>#,##0</c:formatCode>
                <c:ptCount val="4"/>
                <c:pt idx="0">
                  <c:v>13.535185304161745</c:v>
                </c:pt>
                <c:pt idx="1">
                  <c:v>0.66718394014124527</c:v>
                </c:pt>
                <c:pt idx="2">
                  <c:v>1.8779992389160978</c:v>
                </c:pt>
                <c:pt idx="3">
                  <c:v>1.4393875745639799</c:v>
                </c:pt>
              </c:numCache>
            </c:numRef>
          </c:val>
          <c:extLst>
            <c:ext xmlns:c16="http://schemas.microsoft.com/office/drawing/2014/chart" uri="{C3380CC4-5D6E-409C-BE32-E72D297353CC}">
              <c16:uniqueId val="{00000001-25C5-4C79-9DFF-C6BD70623505}"/>
            </c:ext>
          </c:extLst>
        </c:ser>
        <c:ser>
          <c:idx val="0"/>
          <c:order val="2"/>
          <c:tx>
            <c:v>Local Government Land</c:v>
          </c:tx>
          <c:spPr>
            <a:solidFill>
              <a:srgbClr val="C0504D"/>
            </a:solidFill>
          </c:spPr>
          <c:invertIfNegative val="0"/>
          <c:cat>
            <c:strRef>
              <c:f>'Stacked Bar Charts by Owner'!$D$20:$G$20</c:f>
              <c:strCache>
                <c:ptCount val="4"/>
                <c:pt idx="0">
                  <c:v>2013*</c:v>
                </c:pt>
                <c:pt idx="1">
                  <c:v>2015_16</c:v>
                </c:pt>
                <c:pt idx="2">
                  <c:v>2018</c:v>
                </c:pt>
                <c:pt idx="3">
                  <c:v>2022</c:v>
                </c:pt>
              </c:strCache>
            </c:strRef>
          </c:cat>
          <c:val>
            <c:numRef>
              <c:f>'Stacked Bar Charts by Owner'!$D$22:$G$22</c:f>
              <c:numCache>
                <c:formatCode>#,##0</c:formatCode>
                <c:ptCount val="4"/>
                <c:pt idx="0">
                  <c:v>839.73129784573712</c:v>
                </c:pt>
                <c:pt idx="1">
                  <c:v>99.589558324231618</c:v>
                </c:pt>
                <c:pt idx="2">
                  <c:v>64.82186188798228</c:v>
                </c:pt>
                <c:pt idx="3">
                  <c:v>487.32226961150002</c:v>
                </c:pt>
              </c:numCache>
            </c:numRef>
          </c:val>
          <c:extLst>
            <c:ext xmlns:c16="http://schemas.microsoft.com/office/drawing/2014/chart" uri="{C3380CC4-5D6E-409C-BE32-E72D297353CC}">
              <c16:uniqueId val="{00000002-25C5-4C79-9DFF-C6BD70623505}"/>
            </c:ext>
          </c:extLst>
        </c:ser>
        <c:ser>
          <c:idx val="3"/>
          <c:order val="3"/>
          <c:tx>
            <c:v>Federal</c:v>
          </c:tx>
          <c:spPr>
            <a:solidFill>
              <a:srgbClr val="1F497D"/>
            </a:solidFill>
          </c:spPr>
          <c:invertIfNegative val="0"/>
          <c:cat>
            <c:strRef>
              <c:f>'Stacked Bar Charts by Owner'!$D$20:$G$20</c:f>
              <c:strCache>
                <c:ptCount val="4"/>
                <c:pt idx="0">
                  <c:v>2013*</c:v>
                </c:pt>
                <c:pt idx="1">
                  <c:v>2015_16</c:v>
                </c:pt>
                <c:pt idx="2">
                  <c:v>2018</c:v>
                </c:pt>
                <c:pt idx="3">
                  <c:v>2022</c:v>
                </c:pt>
              </c:strCache>
            </c:strRef>
          </c:cat>
          <c:val>
            <c:numRef>
              <c:f>'Stacked Bar Charts by Owner'!$D$21:$G$21</c:f>
              <c:numCache>
                <c:formatCode>#,##0</c:formatCode>
                <c:ptCount val="4"/>
                <c:pt idx="0">
                  <c:v>9479.5594609153759</c:v>
                </c:pt>
                <c:pt idx="1">
                  <c:v>10512.916186870809</c:v>
                </c:pt>
                <c:pt idx="2">
                  <c:v>10217.396944791764</c:v>
                </c:pt>
                <c:pt idx="3">
                  <c:v>9450.9261501509809</c:v>
                </c:pt>
              </c:numCache>
            </c:numRef>
          </c:val>
          <c:extLst>
            <c:ext xmlns:c16="http://schemas.microsoft.com/office/drawing/2014/chart" uri="{C3380CC4-5D6E-409C-BE32-E72D297353CC}">
              <c16:uniqueId val="{00000003-25C5-4C79-9DFF-C6BD70623505}"/>
            </c:ext>
          </c:extLst>
        </c:ser>
        <c:dLbls>
          <c:showLegendKey val="0"/>
          <c:showVal val="0"/>
          <c:showCatName val="0"/>
          <c:showSerName val="0"/>
          <c:showPercent val="0"/>
          <c:showBubbleSize val="0"/>
        </c:dLbls>
        <c:gapWidth val="150"/>
        <c:overlap val="100"/>
        <c:axId val="196018984"/>
        <c:axId val="196019376"/>
      </c:barChart>
      <c:catAx>
        <c:axId val="196018984"/>
        <c:scaling>
          <c:orientation val="minMax"/>
        </c:scaling>
        <c:delete val="0"/>
        <c:axPos val="b"/>
        <c:title>
          <c:tx>
            <c:rich>
              <a:bodyPr/>
              <a:lstStyle/>
              <a:p>
                <a:pPr>
                  <a:defRPr/>
                </a:pPr>
                <a:r>
                  <a:rPr lang="en-US"/>
                  <a:t>Reporting Year</a:t>
                </a:r>
              </a:p>
            </c:rich>
          </c:tx>
          <c:overlay val="0"/>
        </c:title>
        <c:numFmt formatCode="General" sourceLinked="1"/>
        <c:majorTickMark val="out"/>
        <c:minorTickMark val="none"/>
        <c:tickLblPos val="nextTo"/>
        <c:txPr>
          <a:bodyPr/>
          <a:lstStyle/>
          <a:p>
            <a:pPr>
              <a:defRPr sz="1200"/>
            </a:pPr>
            <a:endParaRPr lang="en-US"/>
          </a:p>
        </c:txPr>
        <c:crossAx val="196019376"/>
        <c:crosses val="autoZero"/>
        <c:auto val="1"/>
        <c:lblAlgn val="ctr"/>
        <c:lblOffset val="100"/>
        <c:noMultiLvlLbl val="0"/>
      </c:catAx>
      <c:valAx>
        <c:axId val="196019376"/>
        <c:scaling>
          <c:orientation val="minMax"/>
        </c:scaling>
        <c:delete val="0"/>
        <c:axPos val="l"/>
        <c:majorGridlines/>
        <c:title>
          <c:tx>
            <c:rich>
              <a:bodyPr rot="-5400000" vert="horz"/>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ysClr val="windowText" lastClr="000000"/>
                    </a:solidFill>
                    <a:latin typeface="+mn-lt"/>
                    <a:ea typeface="+mn-ea"/>
                    <a:cs typeface="+mn-cs"/>
                  </a:defRPr>
                </a:pPr>
                <a:r>
                  <a:rPr lang="en-US" sz="1000"/>
                  <a:t>Acres</a:t>
                </a:r>
                <a:r>
                  <a:rPr lang="en-US" sz="1000" baseline="0"/>
                  <a:t> of </a:t>
                </a:r>
                <a:r>
                  <a:rPr lang="en-US" sz="1000"/>
                  <a:t>Permanently</a:t>
                </a:r>
              </a:p>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ysClr val="windowText" lastClr="000000"/>
                    </a:solidFill>
                    <a:latin typeface="+mn-lt"/>
                    <a:ea typeface="+mn-ea"/>
                    <a:cs typeface="+mn-cs"/>
                  </a:defRPr>
                </a:pPr>
                <a:r>
                  <a:rPr lang="en-US" sz="1000" baseline="0"/>
                  <a:t>Protected Lands</a:t>
                </a:r>
                <a:endParaRPr lang="en-US" sz="1000"/>
              </a:p>
            </c:rich>
          </c:tx>
          <c:overlay val="0"/>
        </c:title>
        <c:numFmt formatCode="#,##0" sourceLinked="0"/>
        <c:majorTickMark val="out"/>
        <c:minorTickMark val="none"/>
        <c:tickLblPos val="nextTo"/>
        <c:crossAx val="196018984"/>
        <c:crosses val="autoZero"/>
        <c:crossBetween val="between"/>
      </c:valAx>
    </c:plotArea>
    <c:legend>
      <c:legendPos val="r"/>
      <c:layout>
        <c:manualLayout>
          <c:xMode val="edge"/>
          <c:yMode val="edge"/>
          <c:x val="0.75459004071657965"/>
          <c:y val="0.19629012872764251"/>
          <c:w val="0.21173266749964614"/>
          <c:h val="0.57307383997989014"/>
        </c:manualLayout>
      </c:layout>
      <c:overlay val="0"/>
      <c:txPr>
        <a:bodyPr/>
        <a:lstStyle/>
        <a:p>
          <a:pPr>
            <a:defRPr sz="1400"/>
          </a:pPr>
          <a:endParaRPr lang="en-US"/>
        </a:p>
      </c:txPr>
    </c:legend>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DC</a:t>
            </a:r>
            <a:r>
              <a:rPr lang="en-US" baseline="0"/>
              <a:t> </a:t>
            </a:r>
            <a:r>
              <a:rPr lang="en-US"/>
              <a:t>Acres of Protected Land 2022</a:t>
            </a:r>
          </a:p>
        </c:rich>
      </c:tx>
      <c:overlay val="0"/>
    </c:title>
    <c:autoTitleDeleted val="0"/>
    <c:plotArea>
      <c:layout/>
      <c:pieChart>
        <c:varyColors val="1"/>
        <c:ser>
          <c:idx val="0"/>
          <c:order val="0"/>
          <c:dPt>
            <c:idx val="1"/>
            <c:bubble3D val="0"/>
            <c:spPr>
              <a:solidFill>
                <a:schemeClr val="accent3"/>
              </a:solidFill>
            </c:spPr>
            <c:extLst>
              <c:ext xmlns:c16="http://schemas.microsoft.com/office/drawing/2014/chart" uri="{C3380CC4-5D6E-409C-BE32-E72D297353CC}">
                <c16:uniqueId val="{00000001-3AE5-4C57-9405-1A50CF7F048E}"/>
              </c:ext>
            </c:extLst>
          </c:dPt>
          <c:dLbls>
            <c:dLbl>
              <c:idx val="0"/>
              <c:layout>
                <c:manualLayout>
                  <c:x val="-0.11645144356955382"/>
                  <c:y val="-0.23189814814814821"/>
                </c:manualLayout>
              </c:layout>
              <c:spPr/>
              <c:txPr>
                <a:bodyPr/>
                <a:lstStyle/>
                <a:p>
                  <a:pPr>
                    <a:defRPr sz="1400"/>
                  </a:pPr>
                  <a:endParaRPr lang="en-US"/>
                </a:p>
              </c:txPr>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2-3AE5-4C57-9405-1A50CF7F048E}"/>
                </c:ext>
              </c:extLst>
            </c:dLbl>
            <c:dLbl>
              <c:idx val="1"/>
              <c:layout>
                <c:manualLayout>
                  <c:x val="0.11578910275104502"/>
                  <c:y val="0.16653834937299547"/>
                </c:manualLayout>
              </c:layout>
              <c:spPr/>
              <c:txPr>
                <a:bodyPr/>
                <a:lstStyle/>
                <a:p>
                  <a:pPr>
                    <a:defRPr sz="1400"/>
                  </a:pPr>
                  <a:endParaRPr lang="en-US"/>
                </a:p>
              </c:txPr>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3AE5-4C57-9405-1A50CF7F048E}"/>
                </c:ext>
              </c:extLst>
            </c:dLbl>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1"/>
            <c:showBubbleSize val="0"/>
            <c:separator>
</c:separator>
            <c:showLeaderLines val="1"/>
            <c:extLst>
              <c:ext xmlns:c15="http://schemas.microsoft.com/office/drawing/2012/chart" uri="{CE6537A1-D6FC-4f65-9D91-7224C49458BB}"/>
            </c:extLst>
          </c:dLbls>
          <c:cat>
            <c:strRef>
              <c:f>'Pie Charts - Prot vs Unprot'!$A$18:$A$19</c:f>
              <c:strCache>
                <c:ptCount val="2"/>
                <c:pt idx="0">
                  <c:v>Unprotected Land Area</c:v>
                </c:pt>
                <c:pt idx="1">
                  <c:v>Protected Land Area</c:v>
                </c:pt>
              </c:strCache>
            </c:strRef>
          </c:cat>
          <c:val>
            <c:numRef>
              <c:f>'Pie Charts - Prot vs Unprot'!$F$18:$F$19</c:f>
              <c:numCache>
                <c:formatCode>#,##0</c:formatCode>
                <c:ptCount val="2"/>
                <c:pt idx="0">
                  <c:v>29538.70264575542</c:v>
                </c:pt>
                <c:pt idx="1">
                  <c:v>10095.110777244579</c:v>
                </c:pt>
              </c:numCache>
            </c:numRef>
          </c:val>
          <c:extLst>
            <c:ext xmlns:c16="http://schemas.microsoft.com/office/drawing/2014/chart" uri="{C3380CC4-5D6E-409C-BE32-E72D297353CC}">
              <c16:uniqueId val="{00000003-3AE5-4C57-9405-1A50CF7F048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sz="1400"/>
          </a:pPr>
          <a:endParaRPr lang="en-US"/>
        </a:p>
      </c:txPr>
    </c:legend>
    <c:plotVisOnly val="1"/>
    <c:dispBlanksAs val="zero"/>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MD</a:t>
            </a:r>
            <a:r>
              <a:rPr lang="en-US" baseline="0"/>
              <a:t> </a:t>
            </a:r>
            <a:r>
              <a:rPr lang="en-US"/>
              <a:t>Acres of Protected Land 2022</a:t>
            </a:r>
          </a:p>
        </c:rich>
      </c:tx>
      <c:overlay val="0"/>
    </c:title>
    <c:autoTitleDeleted val="0"/>
    <c:plotArea>
      <c:layout/>
      <c:pieChart>
        <c:varyColors val="1"/>
        <c:ser>
          <c:idx val="0"/>
          <c:order val="0"/>
          <c:dPt>
            <c:idx val="1"/>
            <c:bubble3D val="0"/>
            <c:spPr>
              <a:solidFill>
                <a:schemeClr val="accent3"/>
              </a:solidFill>
            </c:spPr>
            <c:extLst>
              <c:ext xmlns:c16="http://schemas.microsoft.com/office/drawing/2014/chart" uri="{C3380CC4-5D6E-409C-BE32-E72D297353CC}">
                <c16:uniqueId val="{00000001-F98C-4637-B0FA-1316511B15A8}"/>
              </c:ext>
            </c:extLst>
          </c:dPt>
          <c:dLbls>
            <c:dLbl>
              <c:idx val="0"/>
              <c:layout>
                <c:manualLayout>
                  <c:x val="-0.11645144356955382"/>
                  <c:y val="-0.23189814814814821"/>
                </c:manualLayout>
              </c:layout>
              <c:showLegendKey val="0"/>
              <c:showVal val="1"/>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2-F98C-4637-B0FA-1316511B15A8}"/>
                </c:ext>
              </c:extLst>
            </c:dLbl>
            <c:numFmt formatCode="0%" sourceLinked="0"/>
            <c:spPr>
              <a:noFill/>
              <a:ln>
                <a:noFill/>
              </a:ln>
              <a:effectLst/>
            </c:spPr>
            <c:txPr>
              <a:bodyPr/>
              <a:lstStyle/>
              <a:p>
                <a:pPr>
                  <a:defRPr sz="1400"/>
                </a:pPr>
                <a:endParaRPr lang="en-US"/>
              </a:p>
            </c:txPr>
            <c:showLegendKey val="0"/>
            <c:showVal val="1"/>
            <c:showCatName val="0"/>
            <c:showSerName val="0"/>
            <c:showPercent val="1"/>
            <c:showBubbleSize val="0"/>
            <c:separator>
</c:separator>
            <c:showLeaderLines val="1"/>
            <c:extLst>
              <c:ext xmlns:c15="http://schemas.microsoft.com/office/drawing/2012/chart" uri="{CE6537A1-D6FC-4f65-9D91-7224C49458BB}"/>
            </c:extLst>
          </c:dLbls>
          <c:cat>
            <c:strRef>
              <c:f>'Pie Charts - Prot vs Unprot'!$A$26:$A$27</c:f>
              <c:strCache>
                <c:ptCount val="2"/>
                <c:pt idx="0">
                  <c:v>Unprotected Land Area</c:v>
                </c:pt>
                <c:pt idx="1">
                  <c:v>Protected Land Area</c:v>
                </c:pt>
              </c:strCache>
            </c:strRef>
          </c:cat>
          <c:val>
            <c:numRef>
              <c:f>'Pie Charts - Prot vs Unprot'!$F$26:$F$27</c:f>
              <c:numCache>
                <c:formatCode>#,##0</c:formatCode>
                <c:ptCount val="2"/>
                <c:pt idx="0">
                  <c:v>4122528.2153782556</c:v>
                </c:pt>
                <c:pt idx="1">
                  <c:v>1726902.3761632442</c:v>
                </c:pt>
              </c:numCache>
            </c:numRef>
          </c:val>
          <c:extLst>
            <c:ext xmlns:c16="http://schemas.microsoft.com/office/drawing/2014/chart" uri="{C3380CC4-5D6E-409C-BE32-E72D297353CC}">
              <c16:uniqueId val="{00000003-F98C-4637-B0FA-1316511B15A8}"/>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sz="1400"/>
          </a:pPr>
          <a:endParaRPr lang="en-US"/>
        </a:p>
      </c:txPr>
    </c:legend>
    <c:plotVisOnly val="1"/>
    <c:dispBlanksAs val="zero"/>
    <c:showDLblsOverMax val="0"/>
  </c:chart>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Maryland</a:t>
            </a:r>
            <a:r>
              <a:rPr lang="en-US" baseline="0"/>
              <a:t> Protected Lands by Ownership Type</a:t>
            </a:r>
            <a:endParaRPr lang="en-US"/>
          </a:p>
        </c:rich>
      </c:tx>
      <c:overlay val="0"/>
    </c:title>
    <c:autoTitleDeleted val="0"/>
    <c:plotArea>
      <c:layout/>
      <c:barChart>
        <c:barDir val="col"/>
        <c:grouping val="stacked"/>
        <c:varyColors val="0"/>
        <c:ser>
          <c:idx val="5"/>
          <c:order val="0"/>
          <c:tx>
            <c:v>Other</c:v>
          </c:tx>
          <c:spPr>
            <a:solidFill>
              <a:srgbClr val="F79646"/>
            </a:solidFill>
          </c:spPr>
          <c:invertIfNegative val="0"/>
          <c:cat>
            <c:strRef>
              <c:f>'Stacked Bar Charts by Owner'!$D$34:$G$34</c:f>
              <c:strCache>
                <c:ptCount val="4"/>
                <c:pt idx="0">
                  <c:v>2013</c:v>
                </c:pt>
                <c:pt idx="1">
                  <c:v>2015_16</c:v>
                </c:pt>
                <c:pt idx="2">
                  <c:v>2018</c:v>
                </c:pt>
                <c:pt idx="3">
                  <c:v>2022</c:v>
                </c:pt>
              </c:strCache>
            </c:strRef>
          </c:cat>
          <c:val>
            <c:numRef>
              <c:f>'Stacked Bar Charts by Owner'!$D$40:$G$40</c:f>
              <c:numCache>
                <c:formatCode>#,##0</c:formatCode>
                <c:ptCount val="4"/>
                <c:pt idx="0">
                  <c:v>684.83960403868673</c:v>
                </c:pt>
                <c:pt idx="1">
                  <c:v>148867.90622853272</c:v>
                </c:pt>
                <c:pt idx="2">
                  <c:v>15432.87882457016</c:v>
                </c:pt>
                <c:pt idx="3">
                  <c:v>117507.29577993701</c:v>
                </c:pt>
              </c:numCache>
            </c:numRef>
          </c:val>
          <c:extLst>
            <c:ext xmlns:c16="http://schemas.microsoft.com/office/drawing/2014/chart" uri="{C3380CC4-5D6E-409C-BE32-E72D297353CC}">
              <c16:uniqueId val="{00000000-E733-42C9-BA92-570A7F7BDAE1}"/>
            </c:ext>
          </c:extLst>
        </c:ser>
        <c:ser>
          <c:idx val="1"/>
          <c:order val="1"/>
          <c:tx>
            <c:v>Non-Governmental Organization Land</c:v>
          </c:tx>
          <c:spPr>
            <a:solidFill>
              <a:srgbClr val="9BBB59"/>
            </a:solidFill>
          </c:spPr>
          <c:invertIfNegative val="0"/>
          <c:cat>
            <c:strRef>
              <c:f>'Stacked Bar Charts by Owner'!$D$34:$G$34</c:f>
              <c:strCache>
                <c:ptCount val="4"/>
                <c:pt idx="0">
                  <c:v>2013</c:v>
                </c:pt>
                <c:pt idx="1">
                  <c:v>2015_16</c:v>
                </c:pt>
                <c:pt idx="2">
                  <c:v>2018</c:v>
                </c:pt>
                <c:pt idx="3">
                  <c:v>2022</c:v>
                </c:pt>
              </c:strCache>
            </c:strRef>
          </c:cat>
          <c:val>
            <c:numRef>
              <c:f>'Stacked Bar Charts by Owner'!$D$37:$G$37</c:f>
              <c:numCache>
                <c:formatCode>#,##0</c:formatCode>
                <c:ptCount val="4"/>
                <c:pt idx="0">
                  <c:v>32665.702544688967</c:v>
                </c:pt>
                <c:pt idx="1">
                  <c:v>27075.806921909825</c:v>
                </c:pt>
                <c:pt idx="2">
                  <c:v>39341.335010353709</c:v>
                </c:pt>
                <c:pt idx="3">
                  <c:v>33512.371319986203</c:v>
                </c:pt>
              </c:numCache>
            </c:numRef>
          </c:val>
          <c:extLst>
            <c:ext xmlns:c16="http://schemas.microsoft.com/office/drawing/2014/chart" uri="{C3380CC4-5D6E-409C-BE32-E72D297353CC}">
              <c16:uniqueId val="{00000001-E733-42C9-BA92-570A7F7BDAE1}"/>
            </c:ext>
          </c:extLst>
        </c:ser>
        <c:ser>
          <c:idx val="2"/>
          <c:order val="2"/>
          <c:tx>
            <c:v>Private Land</c:v>
          </c:tx>
          <c:spPr>
            <a:solidFill>
              <a:srgbClr val="8064A2"/>
            </a:solidFill>
          </c:spPr>
          <c:invertIfNegative val="0"/>
          <c:cat>
            <c:strRef>
              <c:f>'Stacked Bar Charts by Owner'!$D$34:$G$34</c:f>
              <c:strCache>
                <c:ptCount val="4"/>
                <c:pt idx="0">
                  <c:v>2013</c:v>
                </c:pt>
                <c:pt idx="1">
                  <c:v>2015_16</c:v>
                </c:pt>
                <c:pt idx="2">
                  <c:v>2018</c:v>
                </c:pt>
                <c:pt idx="3">
                  <c:v>2022</c:v>
                </c:pt>
              </c:strCache>
            </c:strRef>
          </c:cat>
          <c:val>
            <c:numRef>
              <c:f>'Stacked Bar Charts by Owner'!$D$38:$G$38</c:f>
              <c:numCache>
                <c:formatCode>#,##0</c:formatCode>
                <c:ptCount val="4"/>
                <c:pt idx="0">
                  <c:v>672107.80086289125</c:v>
                </c:pt>
                <c:pt idx="1">
                  <c:v>654597.3977355283</c:v>
                </c:pt>
                <c:pt idx="2">
                  <c:v>837691.55592236947</c:v>
                </c:pt>
                <c:pt idx="3">
                  <c:v>785152.97045116394</c:v>
                </c:pt>
              </c:numCache>
            </c:numRef>
          </c:val>
          <c:extLst>
            <c:ext xmlns:c16="http://schemas.microsoft.com/office/drawing/2014/chart" uri="{C3380CC4-5D6E-409C-BE32-E72D297353CC}">
              <c16:uniqueId val="{00000002-E733-42C9-BA92-570A7F7BDAE1}"/>
            </c:ext>
          </c:extLst>
        </c:ser>
        <c:ser>
          <c:idx val="0"/>
          <c:order val="3"/>
          <c:tx>
            <c:v>Local Government Land</c:v>
          </c:tx>
          <c:spPr>
            <a:solidFill>
              <a:srgbClr val="C0504D"/>
            </a:solidFill>
          </c:spPr>
          <c:invertIfNegative val="0"/>
          <c:cat>
            <c:strRef>
              <c:f>'Stacked Bar Charts by Owner'!$D$34:$G$34</c:f>
              <c:strCache>
                <c:ptCount val="4"/>
                <c:pt idx="0">
                  <c:v>2013</c:v>
                </c:pt>
                <c:pt idx="1">
                  <c:v>2015_16</c:v>
                </c:pt>
                <c:pt idx="2">
                  <c:v>2018</c:v>
                </c:pt>
                <c:pt idx="3">
                  <c:v>2022</c:v>
                </c:pt>
              </c:strCache>
            </c:strRef>
          </c:cat>
          <c:val>
            <c:numRef>
              <c:f>'Stacked Bar Charts by Owner'!$D$36:$G$36</c:f>
              <c:numCache>
                <c:formatCode>#,##0</c:formatCode>
                <c:ptCount val="4"/>
                <c:pt idx="0">
                  <c:v>182557.22337812526</c:v>
                </c:pt>
                <c:pt idx="1">
                  <c:v>195758.9340871688</c:v>
                </c:pt>
                <c:pt idx="2">
                  <c:v>200939.22201410474</c:v>
                </c:pt>
                <c:pt idx="3">
                  <c:v>202398.88456729401</c:v>
                </c:pt>
              </c:numCache>
            </c:numRef>
          </c:val>
          <c:extLst>
            <c:ext xmlns:c16="http://schemas.microsoft.com/office/drawing/2014/chart" uri="{C3380CC4-5D6E-409C-BE32-E72D297353CC}">
              <c16:uniqueId val="{00000003-E733-42C9-BA92-570A7F7BDAE1}"/>
            </c:ext>
          </c:extLst>
        </c:ser>
        <c:ser>
          <c:idx val="3"/>
          <c:order val="4"/>
          <c:tx>
            <c:v>State Land</c:v>
          </c:tx>
          <c:spPr>
            <a:solidFill>
              <a:srgbClr val="1F497D">
                <a:lumMod val="40000"/>
                <a:lumOff val="60000"/>
              </a:srgbClr>
            </a:solidFill>
          </c:spPr>
          <c:invertIfNegative val="0"/>
          <c:cat>
            <c:strRef>
              <c:f>'Stacked Bar Charts by Owner'!$D$34:$G$34</c:f>
              <c:strCache>
                <c:ptCount val="4"/>
                <c:pt idx="0">
                  <c:v>2013</c:v>
                </c:pt>
                <c:pt idx="1">
                  <c:v>2015_16</c:v>
                </c:pt>
                <c:pt idx="2">
                  <c:v>2018</c:v>
                </c:pt>
                <c:pt idx="3">
                  <c:v>2022</c:v>
                </c:pt>
              </c:strCache>
            </c:strRef>
          </c:cat>
          <c:val>
            <c:numRef>
              <c:f>'Stacked Bar Charts by Owner'!$D$39:$G$39</c:f>
              <c:numCache>
                <c:formatCode>#,##0</c:formatCode>
                <c:ptCount val="4"/>
                <c:pt idx="0">
                  <c:v>445958.34177609306</c:v>
                </c:pt>
                <c:pt idx="1">
                  <c:v>467344.04575399199</c:v>
                </c:pt>
                <c:pt idx="2">
                  <c:v>454774.31267698907</c:v>
                </c:pt>
                <c:pt idx="3">
                  <c:v>474240.91764973302</c:v>
                </c:pt>
              </c:numCache>
            </c:numRef>
          </c:val>
          <c:extLst>
            <c:ext xmlns:c16="http://schemas.microsoft.com/office/drawing/2014/chart" uri="{C3380CC4-5D6E-409C-BE32-E72D297353CC}">
              <c16:uniqueId val="{00000004-E733-42C9-BA92-570A7F7BDAE1}"/>
            </c:ext>
          </c:extLst>
        </c:ser>
        <c:ser>
          <c:idx val="4"/>
          <c:order val="5"/>
          <c:tx>
            <c:v>Federal Land</c:v>
          </c:tx>
          <c:spPr>
            <a:solidFill>
              <a:srgbClr val="1F497D"/>
            </a:solidFill>
          </c:spPr>
          <c:invertIfNegative val="0"/>
          <c:cat>
            <c:strRef>
              <c:f>'Stacked Bar Charts by Owner'!$D$34:$G$34</c:f>
              <c:strCache>
                <c:ptCount val="4"/>
                <c:pt idx="0">
                  <c:v>2013</c:v>
                </c:pt>
                <c:pt idx="1">
                  <c:v>2015_16</c:v>
                </c:pt>
                <c:pt idx="2">
                  <c:v>2018</c:v>
                </c:pt>
                <c:pt idx="3">
                  <c:v>2022</c:v>
                </c:pt>
              </c:strCache>
            </c:strRef>
          </c:cat>
          <c:val>
            <c:numRef>
              <c:f>'Stacked Bar Charts by Owner'!$D$35:$G$35</c:f>
              <c:numCache>
                <c:formatCode>#,##0</c:formatCode>
                <c:ptCount val="4"/>
                <c:pt idx="0">
                  <c:v>219273.74557063993</c:v>
                </c:pt>
                <c:pt idx="1">
                  <c:v>160023.41939182478</c:v>
                </c:pt>
                <c:pt idx="2">
                  <c:v>225612.97524500475</c:v>
                </c:pt>
                <c:pt idx="3">
                  <c:v>114089.93639513</c:v>
                </c:pt>
              </c:numCache>
            </c:numRef>
          </c:val>
          <c:extLst>
            <c:ext xmlns:c16="http://schemas.microsoft.com/office/drawing/2014/chart" uri="{C3380CC4-5D6E-409C-BE32-E72D297353CC}">
              <c16:uniqueId val="{00000005-E733-42C9-BA92-570A7F7BDAE1}"/>
            </c:ext>
          </c:extLst>
        </c:ser>
        <c:dLbls>
          <c:showLegendKey val="0"/>
          <c:showVal val="0"/>
          <c:showCatName val="0"/>
          <c:showSerName val="0"/>
          <c:showPercent val="0"/>
          <c:showBubbleSize val="0"/>
        </c:dLbls>
        <c:gapWidth val="150"/>
        <c:overlap val="100"/>
        <c:axId val="195335296"/>
        <c:axId val="195338040"/>
      </c:barChart>
      <c:catAx>
        <c:axId val="195335296"/>
        <c:scaling>
          <c:orientation val="minMax"/>
        </c:scaling>
        <c:delete val="0"/>
        <c:axPos val="b"/>
        <c:title>
          <c:tx>
            <c:rich>
              <a:bodyPr/>
              <a:lstStyle/>
              <a:p>
                <a:pPr>
                  <a:defRPr/>
                </a:pPr>
                <a:r>
                  <a:rPr lang="en-US"/>
                  <a:t>Reporting</a:t>
                </a:r>
                <a:r>
                  <a:rPr lang="en-US" baseline="0"/>
                  <a:t> Year</a:t>
                </a:r>
                <a:endParaRPr lang="en-US"/>
              </a:p>
            </c:rich>
          </c:tx>
          <c:overlay val="0"/>
        </c:title>
        <c:numFmt formatCode="General" sourceLinked="1"/>
        <c:majorTickMark val="out"/>
        <c:minorTickMark val="none"/>
        <c:tickLblPos val="nextTo"/>
        <c:txPr>
          <a:bodyPr/>
          <a:lstStyle/>
          <a:p>
            <a:pPr>
              <a:defRPr sz="1400"/>
            </a:pPr>
            <a:endParaRPr lang="en-US"/>
          </a:p>
        </c:txPr>
        <c:crossAx val="195338040"/>
        <c:crosses val="autoZero"/>
        <c:auto val="1"/>
        <c:lblAlgn val="ctr"/>
        <c:lblOffset val="100"/>
        <c:noMultiLvlLbl val="0"/>
      </c:catAx>
      <c:valAx>
        <c:axId val="195338040"/>
        <c:scaling>
          <c:orientation val="minMax"/>
        </c:scaling>
        <c:delete val="0"/>
        <c:axPos val="l"/>
        <c:majorGridlines/>
        <c:title>
          <c:tx>
            <c:rich>
              <a:bodyPr rot="-5400000" vert="horz"/>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ysClr val="windowText" lastClr="000000"/>
                    </a:solidFill>
                    <a:latin typeface="+mn-lt"/>
                    <a:ea typeface="+mn-ea"/>
                    <a:cs typeface="+mn-cs"/>
                  </a:defRPr>
                </a:pPr>
                <a:r>
                  <a:rPr lang="en-US" sz="1000"/>
                  <a:t>Acres of Permanently</a:t>
                </a:r>
              </a:p>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ysClr val="windowText" lastClr="000000"/>
                    </a:solidFill>
                    <a:latin typeface="+mn-lt"/>
                    <a:ea typeface="+mn-ea"/>
                    <a:cs typeface="+mn-cs"/>
                  </a:defRPr>
                </a:pPr>
                <a:r>
                  <a:rPr lang="en-US" sz="1000" baseline="0"/>
                  <a:t>Protected Lands</a:t>
                </a:r>
                <a:endParaRPr lang="en-US" sz="1000"/>
              </a:p>
            </c:rich>
          </c:tx>
          <c:overlay val="0"/>
        </c:title>
        <c:numFmt formatCode="#,##0" sourceLinked="0"/>
        <c:majorTickMark val="out"/>
        <c:minorTickMark val="none"/>
        <c:tickLblPos val="nextTo"/>
        <c:crossAx val="195335296"/>
        <c:crosses val="autoZero"/>
        <c:crossBetween val="between"/>
      </c:valAx>
    </c:plotArea>
    <c:legend>
      <c:legendPos val="r"/>
      <c:layout>
        <c:manualLayout>
          <c:xMode val="edge"/>
          <c:yMode val="edge"/>
          <c:x val="0.68550978441549359"/>
          <c:y val="0.12815677919130744"/>
          <c:w val="0.28421684947224224"/>
          <c:h val="0.73637649926582238"/>
        </c:manualLayout>
      </c:layout>
      <c:overlay val="0"/>
      <c:txPr>
        <a:bodyPr/>
        <a:lstStyle/>
        <a:p>
          <a:pPr>
            <a:defRPr sz="1200"/>
          </a:pPr>
          <a:endParaRPr lang="en-US"/>
        </a:p>
      </c:txPr>
    </c:legend>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F9B1DB-021F-4A8D-959B-D83F755BADBA}" type="datetimeFigureOut">
              <a:rPr lang="en-US" smtClean="0"/>
              <a:t>11/10/2022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2C2732-FDBF-431C-B98A-4E69D2A41C85}" type="slidenum">
              <a:rPr lang="en-US" smtClean="0"/>
              <a:t>‹#›</a:t>
            </a:fld>
            <a:endParaRPr lang="en-US"/>
          </a:p>
        </p:txBody>
      </p:sp>
    </p:spTree>
    <p:extLst>
      <p:ext uri="{BB962C8B-B14F-4D97-AF65-F5344CB8AC3E}">
        <p14:creationId xmlns:p14="http://schemas.microsoft.com/office/powerpoint/2010/main" val="2525901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Outcome Status summary</a:t>
            </a:r>
          </a:p>
        </p:txBody>
      </p:sp>
    </p:spTree>
    <p:extLst>
      <p:ext uri="{BB962C8B-B14F-4D97-AF65-F5344CB8AC3E}">
        <p14:creationId xmlns:p14="http://schemas.microsoft.com/office/powerpoint/2010/main" val="539383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 name="Google Shape;16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the GSE mapper can be modified to adjust the values for various census demographics of interest.  This map represents Census block groups that are %80 low income OR %80 people of color AND no open access green space.</a:t>
            </a:r>
          </a:p>
          <a:p>
            <a:endParaRPr lang="en-US">
              <a:cs typeface="Calibri"/>
            </a:endParaRPr>
          </a:p>
          <a:p>
            <a:pPr algn="ctr"/>
            <a:r>
              <a:rPr lang="en-US" cap="all"/>
              <a:t>MOST VALUED CCP LANDS WITH PROTECTED LANDS AND UNDERSERVED AREAS WITH NO GREENSPACE </a:t>
            </a:r>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D0A9C-78C9-4C71-B3AC-D42A4C585A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815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Changes in federal lands DOD and other. Add acres. 133K (designation or proclamation boundaries that were previously included and are now excluded).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D0A9C-78C9-4C71-B3AC-D42A4C585A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3703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2020 2 class composite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D0A9C-78C9-4C71-B3AC-D42A4C585A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0792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2020 1 class composite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D0A9C-78C9-4C71-B3AC-D42A4C585A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21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7 years to get to 2030</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D0A9C-78C9-4C71-B3AC-D42A4C585A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077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Rachel </a:t>
            </a:r>
            <a:r>
              <a:rPr lang="en-US" dirty="0" err="1"/>
              <a:t>Soobitski</a:t>
            </a:r>
            <a:r>
              <a:rPr lang="en-US" dirty="0"/>
              <a:t>, Emily Mills, Jake Leizear, Elliot Kurtz, Steve </a:t>
            </a:r>
            <a:r>
              <a:rPr lang="en-US" dirty="0" err="1"/>
              <a:t>Storck</a:t>
            </a:r>
            <a:r>
              <a:rPr lang="en-US" dirty="0"/>
              <a:t> and Louis Keddell</a:t>
            </a:r>
          </a:p>
        </p:txBody>
      </p:sp>
    </p:spTree>
    <p:extLst>
      <p:ext uri="{BB962C8B-B14F-4D97-AF65-F5344CB8AC3E}">
        <p14:creationId xmlns:p14="http://schemas.microsoft.com/office/powerpoint/2010/main" val="1361215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11/10/2022</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76224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11/10/2022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52743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11/10/2022</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61885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0C0F4-9230-438B-8972-6A4967C719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47BCD-61AE-40D4-BD5C-68E35998F8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52D2CA-E7CB-46DA-96DC-A2F2F7E54D7E}"/>
              </a:ext>
            </a:extLst>
          </p:cNvPr>
          <p:cNvSpPr>
            <a:spLocks noGrp="1"/>
          </p:cNvSpPr>
          <p:nvPr>
            <p:ph type="dt" sz="half" idx="10"/>
          </p:nvPr>
        </p:nvSpPr>
        <p:spPr/>
        <p:txBody>
          <a:bodyPr/>
          <a:lstStyle/>
          <a:p>
            <a:fld id="{1DB32C2A-E7E1-43EE-95E1-2DDBF8B78983}" type="datetimeFigureOut">
              <a:rPr lang="en-US" smtClean="0"/>
              <a:t>11/10/2022</a:t>
            </a:fld>
            <a:endParaRPr lang="en-US"/>
          </a:p>
        </p:txBody>
      </p:sp>
      <p:sp>
        <p:nvSpPr>
          <p:cNvPr id="5" name="Footer Placeholder 4">
            <a:extLst>
              <a:ext uri="{FF2B5EF4-FFF2-40B4-BE49-F238E27FC236}">
                <a16:creationId xmlns:a16="http://schemas.microsoft.com/office/drawing/2014/main" id="{9FC1E826-03F1-44BE-BB4A-06D05A400D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597461-46FB-4835-89CF-B47807E43953}"/>
              </a:ext>
            </a:extLst>
          </p:cNvPr>
          <p:cNvSpPr>
            <a:spLocks noGrp="1"/>
          </p:cNvSpPr>
          <p:nvPr>
            <p:ph type="sldNum" sz="quarter" idx="12"/>
          </p:nvPr>
        </p:nvSpPr>
        <p:spPr/>
        <p:txBody>
          <a:bodyPr/>
          <a:lstStyle/>
          <a:p>
            <a:fld id="{8ABF72BA-AC5D-45F2-A0EC-20FEBFAEC41F}" type="slidenum">
              <a:rPr lang="en-US" smtClean="0"/>
              <a:t>‹#›</a:t>
            </a:fld>
            <a:endParaRPr lang="en-US"/>
          </a:p>
        </p:txBody>
      </p:sp>
    </p:spTree>
    <p:extLst>
      <p:ext uri="{BB962C8B-B14F-4D97-AF65-F5344CB8AC3E}">
        <p14:creationId xmlns:p14="http://schemas.microsoft.com/office/powerpoint/2010/main" val="3171854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4DAAF-D78A-48A4-9C38-6EDB58A270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598B86-97C4-4661-A8FF-6A8FBDB4DB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FFD97A-5DCD-41BC-A16F-3EC2425D1133}"/>
              </a:ext>
            </a:extLst>
          </p:cNvPr>
          <p:cNvSpPr>
            <a:spLocks noGrp="1"/>
          </p:cNvSpPr>
          <p:nvPr>
            <p:ph type="dt" sz="half" idx="10"/>
          </p:nvPr>
        </p:nvSpPr>
        <p:spPr/>
        <p:txBody>
          <a:bodyPr/>
          <a:lstStyle/>
          <a:p>
            <a:fld id="{1DB32C2A-E7E1-43EE-95E1-2DDBF8B78983}" type="datetimeFigureOut">
              <a:rPr lang="en-US" smtClean="0"/>
              <a:t>11/10/2022</a:t>
            </a:fld>
            <a:endParaRPr lang="en-US"/>
          </a:p>
        </p:txBody>
      </p:sp>
      <p:sp>
        <p:nvSpPr>
          <p:cNvPr id="5" name="Footer Placeholder 4">
            <a:extLst>
              <a:ext uri="{FF2B5EF4-FFF2-40B4-BE49-F238E27FC236}">
                <a16:creationId xmlns:a16="http://schemas.microsoft.com/office/drawing/2014/main" id="{1C0366A4-7BCD-4175-8A81-DB600B059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4039D-FF63-4BEF-BF8A-B0BDB2023869}"/>
              </a:ext>
            </a:extLst>
          </p:cNvPr>
          <p:cNvSpPr>
            <a:spLocks noGrp="1"/>
          </p:cNvSpPr>
          <p:nvPr>
            <p:ph type="sldNum" sz="quarter" idx="12"/>
          </p:nvPr>
        </p:nvSpPr>
        <p:spPr/>
        <p:txBody>
          <a:bodyPr/>
          <a:lstStyle/>
          <a:p>
            <a:fld id="{8ABF72BA-AC5D-45F2-A0EC-20FEBFAEC41F}" type="slidenum">
              <a:rPr lang="en-US" smtClean="0"/>
              <a:t>‹#›</a:t>
            </a:fld>
            <a:endParaRPr lang="en-US"/>
          </a:p>
        </p:txBody>
      </p:sp>
    </p:spTree>
    <p:extLst>
      <p:ext uri="{BB962C8B-B14F-4D97-AF65-F5344CB8AC3E}">
        <p14:creationId xmlns:p14="http://schemas.microsoft.com/office/powerpoint/2010/main" val="609651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AC3FA-81D1-4998-9043-3E8B8766FC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618535-422F-43F9-9185-D1587D229E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11FFE2-0771-4B89-9A44-35DA0BFAA360}"/>
              </a:ext>
            </a:extLst>
          </p:cNvPr>
          <p:cNvSpPr>
            <a:spLocks noGrp="1"/>
          </p:cNvSpPr>
          <p:nvPr>
            <p:ph type="dt" sz="half" idx="10"/>
          </p:nvPr>
        </p:nvSpPr>
        <p:spPr/>
        <p:txBody>
          <a:bodyPr/>
          <a:lstStyle/>
          <a:p>
            <a:fld id="{1DB32C2A-E7E1-43EE-95E1-2DDBF8B78983}" type="datetimeFigureOut">
              <a:rPr lang="en-US" smtClean="0"/>
              <a:t>11/10/2022</a:t>
            </a:fld>
            <a:endParaRPr lang="en-US"/>
          </a:p>
        </p:txBody>
      </p:sp>
      <p:sp>
        <p:nvSpPr>
          <p:cNvPr id="5" name="Footer Placeholder 4">
            <a:extLst>
              <a:ext uri="{FF2B5EF4-FFF2-40B4-BE49-F238E27FC236}">
                <a16:creationId xmlns:a16="http://schemas.microsoft.com/office/drawing/2014/main" id="{F4064616-C5C1-4AB7-BCBF-E5DCB61363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F31E0C-157D-496F-99FA-75B7818F4B3A}"/>
              </a:ext>
            </a:extLst>
          </p:cNvPr>
          <p:cNvSpPr>
            <a:spLocks noGrp="1"/>
          </p:cNvSpPr>
          <p:nvPr>
            <p:ph type="sldNum" sz="quarter" idx="12"/>
          </p:nvPr>
        </p:nvSpPr>
        <p:spPr/>
        <p:txBody>
          <a:bodyPr/>
          <a:lstStyle/>
          <a:p>
            <a:fld id="{8ABF72BA-AC5D-45F2-A0EC-20FEBFAEC41F}" type="slidenum">
              <a:rPr lang="en-US" smtClean="0"/>
              <a:t>‹#›</a:t>
            </a:fld>
            <a:endParaRPr lang="en-US"/>
          </a:p>
        </p:txBody>
      </p:sp>
    </p:spTree>
    <p:extLst>
      <p:ext uri="{BB962C8B-B14F-4D97-AF65-F5344CB8AC3E}">
        <p14:creationId xmlns:p14="http://schemas.microsoft.com/office/powerpoint/2010/main" val="3258386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71A26-047D-470C-A868-5636D48122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A87C7A-42DA-4D9E-8F29-75281F01C8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4D98A-640C-4394-AE39-DC9D3DE2F8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5ED5AA-9022-4D0B-9627-688EC705F4CA}"/>
              </a:ext>
            </a:extLst>
          </p:cNvPr>
          <p:cNvSpPr>
            <a:spLocks noGrp="1"/>
          </p:cNvSpPr>
          <p:nvPr>
            <p:ph type="dt" sz="half" idx="10"/>
          </p:nvPr>
        </p:nvSpPr>
        <p:spPr/>
        <p:txBody>
          <a:bodyPr/>
          <a:lstStyle/>
          <a:p>
            <a:fld id="{1DB32C2A-E7E1-43EE-95E1-2DDBF8B78983}" type="datetimeFigureOut">
              <a:rPr lang="en-US" smtClean="0"/>
              <a:t>11/10/2022</a:t>
            </a:fld>
            <a:endParaRPr lang="en-US"/>
          </a:p>
        </p:txBody>
      </p:sp>
      <p:sp>
        <p:nvSpPr>
          <p:cNvPr id="6" name="Footer Placeholder 5">
            <a:extLst>
              <a:ext uri="{FF2B5EF4-FFF2-40B4-BE49-F238E27FC236}">
                <a16:creationId xmlns:a16="http://schemas.microsoft.com/office/drawing/2014/main" id="{641C8BC4-DB28-42FD-901F-7B69368886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88B857-3A00-4036-AC3C-9F2F1BD576F1}"/>
              </a:ext>
            </a:extLst>
          </p:cNvPr>
          <p:cNvSpPr>
            <a:spLocks noGrp="1"/>
          </p:cNvSpPr>
          <p:nvPr>
            <p:ph type="sldNum" sz="quarter" idx="12"/>
          </p:nvPr>
        </p:nvSpPr>
        <p:spPr/>
        <p:txBody>
          <a:bodyPr/>
          <a:lstStyle/>
          <a:p>
            <a:fld id="{8ABF72BA-AC5D-45F2-A0EC-20FEBFAEC41F}" type="slidenum">
              <a:rPr lang="en-US" smtClean="0"/>
              <a:t>‹#›</a:t>
            </a:fld>
            <a:endParaRPr lang="en-US"/>
          </a:p>
        </p:txBody>
      </p:sp>
    </p:spTree>
    <p:extLst>
      <p:ext uri="{BB962C8B-B14F-4D97-AF65-F5344CB8AC3E}">
        <p14:creationId xmlns:p14="http://schemas.microsoft.com/office/powerpoint/2010/main" val="25760399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737F9-0260-4ECA-92B8-192FF1E768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36C785-1576-460B-8D43-0357CB9F23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3A25FC-D550-49A7-8F3B-D6F26F26A1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7985CE-C63D-4CC2-9228-2F44887CA5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73AFF0-AD41-47F2-AE12-F81B04285D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C53592-77F7-42C7-A9F7-78E20D0FEBD8}"/>
              </a:ext>
            </a:extLst>
          </p:cNvPr>
          <p:cNvSpPr>
            <a:spLocks noGrp="1"/>
          </p:cNvSpPr>
          <p:nvPr>
            <p:ph type="dt" sz="half" idx="10"/>
          </p:nvPr>
        </p:nvSpPr>
        <p:spPr/>
        <p:txBody>
          <a:bodyPr/>
          <a:lstStyle/>
          <a:p>
            <a:fld id="{1DB32C2A-E7E1-43EE-95E1-2DDBF8B78983}" type="datetimeFigureOut">
              <a:rPr lang="en-US" smtClean="0"/>
              <a:t>11/10/2022</a:t>
            </a:fld>
            <a:endParaRPr lang="en-US"/>
          </a:p>
        </p:txBody>
      </p:sp>
      <p:sp>
        <p:nvSpPr>
          <p:cNvPr id="8" name="Footer Placeholder 7">
            <a:extLst>
              <a:ext uri="{FF2B5EF4-FFF2-40B4-BE49-F238E27FC236}">
                <a16:creationId xmlns:a16="http://schemas.microsoft.com/office/drawing/2014/main" id="{182EB239-D23F-4A69-8958-80482909D0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5614C0-537D-463E-981F-A76F62C981CF}"/>
              </a:ext>
            </a:extLst>
          </p:cNvPr>
          <p:cNvSpPr>
            <a:spLocks noGrp="1"/>
          </p:cNvSpPr>
          <p:nvPr>
            <p:ph type="sldNum" sz="quarter" idx="12"/>
          </p:nvPr>
        </p:nvSpPr>
        <p:spPr/>
        <p:txBody>
          <a:bodyPr/>
          <a:lstStyle/>
          <a:p>
            <a:fld id="{8ABF72BA-AC5D-45F2-A0EC-20FEBFAEC41F}" type="slidenum">
              <a:rPr lang="en-US" smtClean="0"/>
              <a:t>‹#›</a:t>
            </a:fld>
            <a:endParaRPr lang="en-US"/>
          </a:p>
        </p:txBody>
      </p:sp>
    </p:spTree>
    <p:extLst>
      <p:ext uri="{BB962C8B-B14F-4D97-AF65-F5344CB8AC3E}">
        <p14:creationId xmlns:p14="http://schemas.microsoft.com/office/powerpoint/2010/main" val="35116515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E92BF-780A-4B9E-A6D1-2FBD0914A9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C75ED4-5E0C-4E5B-A06B-8CA384D2905D}"/>
              </a:ext>
            </a:extLst>
          </p:cNvPr>
          <p:cNvSpPr>
            <a:spLocks noGrp="1"/>
          </p:cNvSpPr>
          <p:nvPr>
            <p:ph type="dt" sz="half" idx="10"/>
          </p:nvPr>
        </p:nvSpPr>
        <p:spPr/>
        <p:txBody>
          <a:bodyPr/>
          <a:lstStyle/>
          <a:p>
            <a:fld id="{1DB32C2A-E7E1-43EE-95E1-2DDBF8B78983}" type="datetimeFigureOut">
              <a:rPr lang="en-US" smtClean="0"/>
              <a:t>11/10/2022</a:t>
            </a:fld>
            <a:endParaRPr lang="en-US"/>
          </a:p>
        </p:txBody>
      </p:sp>
      <p:sp>
        <p:nvSpPr>
          <p:cNvPr id="4" name="Footer Placeholder 3">
            <a:extLst>
              <a:ext uri="{FF2B5EF4-FFF2-40B4-BE49-F238E27FC236}">
                <a16:creationId xmlns:a16="http://schemas.microsoft.com/office/drawing/2014/main" id="{3EB05826-6910-476A-9311-C50B8DFE08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E7BCEB-6E36-4B8C-A033-A739C74A59C8}"/>
              </a:ext>
            </a:extLst>
          </p:cNvPr>
          <p:cNvSpPr>
            <a:spLocks noGrp="1"/>
          </p:cNvSpPr>
          <p:nvPr>
            <p:ph type="sldNum" sz="quarter" idx="12"/>
          </p:nvPr>
        </p:nvSpPr>
        <p:spPr/>
        <p:txBody>
          <a:bodyPr/>
          <a:lstStyle/>
          <a:p>
            <a:fld id="{8ABF72BA-AC5D-45F2-A0EC-20FEBFAEC41F}" type="slidenum">
              <a:rPr lang="en-US" smtClean="0"/>
              <a:t>‹#›</a:t>
            </a:fld>
            <a:endParaRPr lang="en-US"/>
          </a:p>
        </p:txBody>
      </p:sp>
    </p:spTree>
    <p:extLst>
      <p:ext uri="{BB962C8B-B14F-4D97-AF65-F5344CB8AC3E}">
        <p14:creationId xmlns:p14="http://schemas.microsoft.com/office/powerpoint/2010/main" val="1154749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2BD306-6396-4998-B4E6-3CD0B45C4AD3}"/>
              </a:ext>
            </a:extLst>
          </p:cNvPr>
          <p:cNvSpPr>
            <a:spLocks noGrp="1"/>
          </p:cNvSpPr>
          <p:nvPr>
            <p:ph type="dt" sz="half" idx="10"/>
          </p:nvPr>
        </p:nvSpPr>
        <p:spPr/>
        <p:txBody>
          <a:bodyPr/>
          <a:lstStyle/>
          <a:p>
            <a:fld id="{1DB32C2A-E7E1-43EE-95E1-2DDBF8B78983}" type="datetimeFigureOut">
              <a:rPr lang="en-US" smtClean="0"/>
              <a:t>11/10/2022</a:t>
            </a:fld>
            <a:endParaRPr lang="en-US"/>
          </a:p>
        </p:txBody>
      </p:sp>
      <p:sp>
        <p:nvSpPr>
          <p:cNvPr id="3" name="Footer Placeholder 2">
            <a:extLst>
              <a:ext uri="{FF2B5EF4-FFF2-40B4-BE49-F238E27FC236}">
                <a16:creationId xmlns:a16="http://schemas.microsoft.com/office/drawing/2014/main" id="{B83AF7B9-AE8F-4BBE-8E10-40561848B7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0A53B6-3EDA-4679-9385-ED4FB8BB6B86}"/>
              </a:ext>
            </a:extLst>
          </p:cNvPr>
          <p:cNvSpPr>
            <a:spLocks noGrp="1"/>
          </p:cNvSpPr>
          <p:nvPr>
            <p:ph type="sldNum" sz="quarter" idx="12"/>
          </p:nvPr>
        </p:nvSpPr>
        <p:spPr/>
        <p:txBody>
          <a:bodyPr/>
          <a:lstStyle/>
          <a:p>
            <a:fld id="{8ABF72BA-AC5D-45F2-A0EC-20FEBFAEC41F}" type="slidenum">
              <a:rPr lang="en-US" smtClean="0"/>
              <a:t>‹#›</a:t>
            </a:fld>
            <a:endParaRPr lang="en-US"/>
          </a:p>
        </p:txBody>
      </p:sp>
    </p:spTree>
    <p:extLst>
      <p:ext uri="{BB962C8B-B14F-4D97-AF65-F5344CB8AC3E}">
        <p14:creationId xmlns:p14="http://schemas.microsoft.com/office/powerpoint/2010/main" val="571661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89C15-60A2-49D5-995A-CB5D0AE10E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112127-CC3A-4295-84C4-BFCFDB4BF1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E91E2B-91F0-4315-9FCD-201C855880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3BD1F2-9B88-4987-8DA3-31A845B5131F}"/>
              </a:ext>
            </a:extLst>
          </p:cNvPr>
          <p:cNvSpPr>
            <a:spLocks noGrp="1"/>
          </p:cNvSpPr>
          <p:nvPr>
            <p:ph type="dt" sz="half" idx="10"/>
          </p:nvPr>
        </p:nvSpPr>
        <p:spPr/>
        <p:txBody>
          <a:bodyPr/>
          <a:lstStyle/>
          <a:p>
            <a:fld id="{1DB32C2A-E7E1-43EE-95E1-2DDBF8B78983}" type="datetimeFigureOut">
              <a:rPr lang="en-US" smtClean="0"/>
              <a:t>11/10/2022</a:t>
            </a:fld>
            <a:endParaRPr lang="en-US"/>
          </a:p>
        </p:txBody>
      </p:sp>
      <p:sp>
        <p:nvSpPr>
          <p:cNvPr id="6" name="Footer Placeholder 5">
            <a:extLst>
              <a:ext uri="{FF2B5EF4-FFF2-40B4-BE49-F238E27FC236}">
                <a16:creationId xmlns:a16="http://schemas.microsoft.com/office/drawing/2014/main" id="{AD0C76A9-A7D4-4AE6-89CB-B59A9F73DF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3F5507-49AA-4975-9292-585424D860EB}"/>
              </a:ext>
            </a:extLst>
          </p:cNvPr>
          <p:cNvSpPr>
            <a:spLocks noGrp="1"/>
          </p:cNvSpPr>
          <p:nvPr>
            <p:ph type="sldNum" sz="quarter" idx="12"/>
          </p:nvPr>
        </p:nvSpPr>
        <p:spPr/>
        <p:txBody>
          <a:bodyPr/>
          <a:lstStyle/>
          <a:p>
            <a:fld id="{8ABF72BA-AC5D-45F2-A0EC-20FEBFAEC41F}" type="slidenum">
              <a:rPr lang="en-US" smtClean="0"/>
              <a:t>‹#›</a:t>
            </a:fld>
            <a:endParaRPr lang="en-US"/>
          </a:p>
        </p:txBody>
      </p:sp>
    </p:spTree>
    <p:extLst>
      <p:ext uri="{BB962C8B-B14F-4D97-AF65-F5344CB8AC3E}">
        <p14:creationId xmlns:p14="http://schemas.microsoft.com/office/powerpoint/2010/main" val="1630615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11/10/2022</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94557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3675A-399C-43F3-B980-99DDB5740F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E8EF18-2DF4-4601-9059-C028B31A44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A59734-8BAA-40E8-BC97-CADD714F6D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81DB8F-2E60-4BC7-8CB2-56C8E48C5EDA}"/>
              </a:ext>
            </a:extLst>
          </p:cNvPr>
          <p:cNvSpPr>
            <a:spLocks noGrp="1"/>
          </p:cNvSpPr>
          <p:nvPr>
            <p:ph type="dt" sz="half" idx="10"/>
          </p:nvPr>
        </p:nvSpPr>
        <p:spPr/>
        <p:txBody>
          <a:bodyPr/>
          <a:lstStyle/>
          <a:p>
            <a:fld id="{1DB32C2A-E7E1-43EE-95E1-2DDBF8B78983}" type="datetimeFigureOut">
              <a:rPr lang="en-US" smtClean="0"/>
              <a:t>11/10/2022</a:t>
            </a:fld>
            <a:endParaRPr lang="en-US"/>
          </a:p>
        </p:txBody>
      </p:sp>
      <p:sp>
        <p:nvSpPr>
          <p:cNvPr id="6" name="Footer Placeholder 5">
            <a:extLst>
              <a:ext uri="{FF2B5EF4-FFF2-40B4-BE49-F238E27FC236}">
                <a16:creationId xmlns:a16="http://schemas.microsoft.com/office/drawing/2014/main" id="{2469C660-8379-4B25-AEDF-AF0F00DBF0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DB39D8-E632-4AFB-8A54-8111EB6738CE}"/>
              </a:ext>
            </a:extLst>
          </p:cNvPr>
          <p:cNvSpPr>
            <a:spLocks noGrp="1"/>
          </p:cNvSpPr>
          <p:nvPr>
            <p:ph type="sldNum" sz="quarter" idx="12"/>
          </p:nvPr>
        </p:nvSpPr>
        <p:spPr/>
        <p:txBody>
          <a:bodyPr/>
          <a:lstStyle/>
          <a:p>
            <a:fld id="{8ABF72BA-AC5D-45F2-A0EC-20FEBFAEC41F}" type="slidenum">
              <a:rPr lang="en-US" smtClean="0"/>
              <a:t>‹#›</a:t>
            </a:fld>
            <a:endParaRPr lang="en-US"/>
          </a:p>
        </p:txBody>
      </p:sp>
    </p:spTree>
    <p:extLst>
      <p:ext uri="{BB962C8B-B14F-4D97-AF65-F5344CB8AC3E}">
        <p14:creationId xmlns:p14="http://schemas.microsoft.com/office/powerpoint/2010/main" val="19126494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DD318-9CFC-489A-9E62-6F509A40EC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43C07F-9376-45BA-972B-4FD9C43448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D9E61D-F77F-490A-926A-351D78DE9FC2}"/>
              </a:ext>
            </a:extLst>
          </p:cNvPr>
          <p:cNvSpPr>
            <a:spLocks noGrp="1"/>
          </p:cNvSpPr>
          <p:nvPr>
            <p:ph type="dt" sz="half" idx="10"/>
          </p:nvPr>
        </p:nvSpPr>
        <p:spPr/>
        <p:txBody>
          <a:bodyPr/>
          <a:lstStyle/>
          <a:p>
            <a:fld id="{1DB32C2A-E7E1-43EE-95E1-2DDBF8B78983}" type="datetimeFigureOut">
              <a:rPr lang="en-US" smtClean="0"/>
              <a:t>11/10/2022</a:t>
            </a:fld>
            <a:endParaRPr lang="en-US"/>
          </a:p>
        </p:txBody>
      </p:sp>
      <p:sp>
        <p:nvSpPr>
          <p:cNvPr id="5" name="Footer Placeholder 4">
            <a:extLst>
              <a:ext uri="{FF2B5EF4-FFF2-40B4-BE49-F238E27FC236}">
                <a16:creationId xmlns:a16="http://schemas.microsoft.com/office/drawing/2014/main" id="{3B219928-6C56-484C-90E6-326AFCB3F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36E656-22A4-46AB-B020-4F77205495D5}"/>
              </a:ext>
            </a:extLst>
          </p:cNvPr>
          <p:cNvSpPr>
            <a:spLocks noGrp="1"/>
          </p:cNvSpPr>
          <p:nvPr>
            <p:ph type="sldNum" sz="quarter" idx="12"/>
          </p:nvPr>
        </p:nvSpPr>
        <p:spPr/>
        <p:txBody>
          <a:bodyPr/>
          <a:lstStyle/>
          <a:p>
            <a:fld id="{8ABF72BA-AC5D-45F2-A0EC-20FEBFAEC41F}" type="slidenum">
              <a:rPr lang="en-US" smtClean="0"/>
              <a:t>‹#›</a:t>
            </a:fld>
            <a:endParaRPr lang="en-US"/>
          </a:p>
        </p:txBody>
      </p:sp>
    </p:spTree>
    <p:extLst>
      <p:ext uri="{BB962C8B-B14F-4D97-AF65-F5344CB8AC3E}">
        <p14:creationId xmlns:p14="http://schemas.microsoft.com/office/powerpoint/2010/main" val="993576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875A3A-695A-4A03-95A8-75649330B8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37C069-71A4-43F0-A035-53FD23A265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143B1-A30B-4074-8D1A-C26E8D74AC2A}"/>
              </a:ext>
            </a:extLst>
          </p:cNvPr>
          <p:cNvSpPr>
            <a:spLocks noGrp="1"/>
          </p:cNvSpPr>
          <p:nvPr>
            <p:ph type="dt" sz="half" idx="10"/>
          </p:nvPr>
        </p:nvSpPr>
        <p:spPr/>
        <p:txBody>
          <a:bodyPr/>
          <a:lstStyle/>
          <a:p>
            <a:fld id="{1DB32C2A-E7E1-43EE-95E1-2DDBF8B78983}" type="datetimeFigureOut">
              <a:rPr lang="en-US" smtClean="0"/>
              <a:t>11/10/2022</a:t>
            </a:fld>
            <a:endParaRPr lang="en-US"/>
          </a:p>
        </p:txBody>
      </p:sp>
      <p:sp>
        <p:nvSpPr>
          <p:cNvPr id="5" name="Footer Placeholder 4">
            <a:extLst>
              <a:ext uri="{FF2B5EF4-FFF2-40B4-BE49-F238E27FC236}">
                <a16:creationId xmlns:a16="http://schemas.microsoft.com/office/drawing/2014/main" id="{B01029BE-B029-4712-A0E9-5D27538CA9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0BC621-FBCB-44CD-8B74-15E58A09CB3C}"/>
              </a:ext>
            </a:extLst>
          </p:cNvPr>
          <p:cNvSpPr>
            <a:spLocks noGrp="1"/>
          </p:cNvSpPr>
          <p:nvPr>
            <p:ph type="sldNum" sz="quarter" idx="12"/>
          </p:nvPr>
        </p:nvSpPr>
        <p:spPr/>
        <p:txBody>
          <a:bodyPr/>
          <a:lstStyle/>
          <a:p>
            <a:fld id="{8ABF72BA-AC5D-45F2-A0EC-20FEBFAEC41F}" type="slidenum">
              <a:rPr lang="en-US" smtClean="0"/>
              <a:t>‹#›</a:t>
            </a:fld>
            <a:endParaRPr lang="en-US"/>
          </a:p>
        </p:txBody>
      </p:sp>
    </p:spTree>
    <p:extLst>
      <p:ext uri="{BB962C8B-B14F-4D97-AF65-F5344CB8AC3E}">
        <p14:creationId xmlns:p14="http://schemas.microsoft.com/office/powerpoint/2010/main" val="35353530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5" y="4352545"/>
            <a:ext cx="6801612" cy="1239895"/>
          </a:xfrm>
          <a:noFill/>
        </p:spPr>
        <p:txBody>
          <a:bodyPr>
            <a:normAutofit/>
          </a:bodyPr>
          <a:lstStyle>
            <a:lvl1pPr marL="0" indent="0" algn="ctr">
              <a:buNone/>
              <a:defRPr sz="2000">
                <a:solidFill>
                  <a:schemeClr val="tx1">
                    <a:lumMod val="75000"/>
                    <a:lumOff val="2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1160EA64-D806-43AC-9DF2-F8C432F32B4C}" type="datetimeFigureOut">
              <a:rPr lang="en-US" dirty="0"/>
              <a:t>11/10/2022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extLst>
      <p:ext uri="{BB962C8B-B14F-4D97-AF65-F5344CB8AC3E}">
        <p14:creationId xmlns:p14="http://schemas.microsoft.com/office/powerpoint/2010/main" val="1909666698"/>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70A7B3-6521-4DCA-87E5-044747A908C1}" type="datetimeFigureOut">
              <a:rPr lang="en-US" dirty="0"/>
              <a:t>11/10/2022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extLst>
      <p:ext uri="{BB962C8B-B14F-4D97-AF65-F5344CB8AC3E}">
        <p14:creationId xmlns:p14="http://schemas.microsoft.com/office/powerpoint/2010/main" val="36437874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5" y="4352465"/>
            <a:ext cx="6801612" cy="1265083"/>
          </a:xfrm>
        </p:spPr>
        <p:txBody>
          <a:bodyPr anchor="t" anchorCtr="1">
            <a:normAutofit/>
          </a:bodyPr>
          <a:lstStyle>
            <a:lvl1pPr marL="0" indent="0">
              <a:buNone/>
              <a:defRPr sz="20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11/10/2022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extLst>
      <p:ext uri="{BB962C8B-B14F-4D97-AF65-F5344CB8AC3E}">
        <p14:creationId xmlns:p14="http://schemas.microsoft.com/office/powerpoint/2010/main" val="2941046324"/>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5"/>
            <a:ext cx="4271771" cy="31019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7" y="2638045"/>
            <a:ext cx="4270247" cy="31019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AB134690-1557-4C89-A502-4959FE7FAD70}" type="datetimeFigureOut">
              <a:rPr lang="en-US" dirty="0"/>
              <a:t>11/10/2022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a:p>
        </p:txBody>
      </p:sp>
    </p:spTree>
    <p:extLst>
      <p:ext uri="{BB962C8B-B14F-4D97-AF65-F5344CB8AC3E}">
        <p14:creationId xmlns:p14="http://schemas.microsoft.com/office/powerpoint/2010/main" val="24982114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4"/>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189" indent="0">
              <a:buNone/>
              <a:defRPr sz="19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1"/>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7" y="3143251"/>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4"/>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189" indent="0">
              <a:buNone/>
              <a:defRPr sz="19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11/10/2022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935192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037C31-9E7A-4F99-8774-A0E530DE1A42}" type="datetimeFigureOut">
              <a:rPr lang="en-US" dirty="0"/>
              <a:t>11/10/2022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a:p>
        </p:txBody>
      </p:sp>
    </p:spTree>
    <p:extLst>
      <p:ext uri="{BB962C8B-B14F-4D97-AF65-F5344CB8AC3E}">
        <p14:creationId xmlns:p14="http://schemas.microsoft.com/office/powerpoint/2010/main" val="14119290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11/10/2022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a:p>
        </p:txBody>
      </p:sp>
    </p:spTree>
    <p:extLst>
      <p:ext uri="{BB962C8B-B14F-4D97-AF65-F5344CB8AC3E}">
        <p14:creationId xmlns:p14="http://schemas.microsoft.com/office/powerpoint/2010/main" val="3060223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11/10/2022</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120295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9"/>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9"/>
            <a:ext cx="3794760" cy="2194036"/>
          </a:xfrm>
        </p:spPr>
        <p:txBody>
          <a:bodyPr anchor="t" anchorCtr="1">
            <a:normAutofit/>
          </a:bodyPr>
          <a:lstStyle>
            <a:lvl1pPr marL="0" indent="0" algn="ctr">
              <a:buNone/>
              <a:defRPr sz="1500">
                <a:solidFill>
                  <a:srgbClr val="FFFFFF"/>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11/10/2022</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a:p>
        </p:txBody>
      </p:sp>
    </p:spTree>
    <p:extLst>
      <p:ext uri="{BB962C8B-B14F-4D97-AF65-F5344CB8AC3E}">
        <p14:creationId xmlns:p14="http://schemas.microsoft.com/office/powerpoint/2010/main" val="8018451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2"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9"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6001"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1115568" y="3549919"/>
            <a:ext cx="3794760" cy="2194037"/>
          </a:xfrm>
        </p:spPr>
        <p:txBody>
          <a:bodyPr anchor="t" anchorCtr="1">
            <a:normAutofit/>
          </a:bodyPr>
          <a:lstStyle>
            <a:lvl1pPr marL="0" indent="0" algn="ctr">
              <a:buNone/>
              <a:defRPr sz="1500">
                <a:solidFill>
                  <a:srgbClr val="FFFFFF"/>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11/10/2022</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a:p>
        </p:txBody>
      </p:sp>
    </p:spTree>
    <p:extLst>
      <p:ext uri="{BB962C8B-B14F-4D97-AF65-F5344CB8AC3E}">
        <p14:creationId xmlns:p14="http://schemas.microsoft.com/office/powerpoint/2010/main" val="41056792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F9C37B-1D36-470B-8223-D6C91242EC14}" type="datetimeFigureOut">
              <a:rPr lang="en-US" dirty="0"/>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a:p>
        </p:txBody>
      </p:sp>
    </p:spTree>
    <p:extLst>
      <p:ext uri="{BB962C8B-B14F-4D97-AF65-F5344CB8AC3E}">
        <p14:creationId xmlns:p14="http://schemas.microsoft.com/office/powerpoint/2010/main" val="19563090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7"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6F52A-A82B-47A2-A83A-8C4C91F2D59F}" type="datetimeFigureOut">
              <a:rPr lang="en-US" dirty="0"/>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a:p>
        </p:txBody>
      </p:sp>
    </p:spTree>
    <p:extLst>
      <p:ext uri="{BB962C8B-B14F-4D97-AF65-F5344CB8AC3E}">
        <p14:creationId xmlns:p14="http://schemas.microsoft.com/office/powerpoint/2010/main" val="7668006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14"/>
          <p:cNvSpPr/>
          <p:nvPr/>
        </p:nvSpPr>
        <p:spPr>
          <a:xfrm>
            <a:off x="2" y="-16265"/>
            <a:ext cx="8054767" cy="6889233"/>
          </a:xfrm>
          <a:custGeom>
            <a:avLst/>
            <a:gdLst/>
            <a:ahLst/>
            <a:cxnLst/>
            <a:rect l="l" t="t" r="r" b="b"/>
            <a:pathLst>
              <a:path w="241643" h="206677" extrusionOk="0">
                <a:moveTo>
                  <a:pt x="126321" y="206677"/>
                </a:moveTo>
                <a:lnTo>
                  <a:pt x="241643" y="0"/>
                </a:lnTo>
                <a:lnTo>
                  <a:pt x="0" y="0"/>
                </a:lnTo>
                <a:lnTo>
                  <a:pt x="0" y="206677"/>
                </a:lnTo>
                <a:close/>
              </a:path>
            </a:pathLst>
          </a:custGeom>
          <a:solidFill>
            <a:schemeClr val="lt1"/>
          </a:solidFill>
          <a:ln>
            <a:noFill/>
          </a:ln>
        </p:spPr>
      </p:sp>
      <p:sp>
        <p:nvSpPr>
          <p:cNvPr id="11" name="Google Shape;11;p14"/>
          <p:cNvSpPr/>
          <p:nvPr/>
        </p:nvSpPr>
        <p:spPr>
          <a:xfrm>
            <a:off x="3357855" y="2119533"/>
            <a:ext cx="4442400" cy="47384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 name="Google Shape;12;p14"/>
          <p:cNvSpPr/>
          <p:nvPr/>
        </p:nvSpPr>
        <p:spPr>
          <a:xfrm>
            <a:off x="3601968" y="0"/>
            <a:ext cx="4442400" cy="4738400"/>
          </a:xfrm>
          <a:prstGeom prst="parallelogram">
            <a:avLst>
              <a:gd name="adj" fmla="val 59001"/>
            </a:avLst>
          </a:prstGeom>
          <a:gradFill>
            <a:gsLst>
              <a:gs pos="0">
                <a:schemeClr val="accent1"/>
              </a:gs>
              <a:gs pos="100000">
                <a:srgbClr val="02C1D3">
                  <a:alpha val="33333"/>
                </a:srgbClr>
              </a:gs>
            </a:gsLst>
            <a:lin ang="5400012"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 name="Google Shape;13;p14"/>
          <p:cNvSpPr txBox="1">
            <a:spLocks noGrp="1"/>
          </p:cNvSpPr>
          <p:nvPr>
            <p:ph type="ctrTitle"/>
          </p:nvPr>
        </p:nvSpPr>
        <p:spPr>
          <a:xfrm>
            <a:off x="914400" y="928567"/>
            <a:ext cx="5954800" cy="3810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Tree>
    <p:extLst>
      <p:ext uri="{BB962C8B-B14F-4D97-AF65-F5344CB8AC3E}">
        <p14:creationId xmlns:p14="http://schemas.microsoft.com/office/powerpoint/2010/main" val="22131300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solidFill>
          <a:schemeClr val="lt1"/>
        </a:solidFill>
        <a:effectLst/>
      </p:bgPr>
    </p:bg>
    <p:spTree>
      <p:nvGrpSpPr>
        <p:cNvPr id="1" name="Shape 14"/>
        <p:cNvGrpSpPr/>
        <p:nvPr/>
      </p:nvGrpSpPr>
      <p:grpSpPr>
        <a:xfrm>
          <a:off x="0" y="0"/>
          <a:ext cx="0" cy="0"/>
          <a:chOff x="0" y="0"/>
          <a:chExt cx="0" cy="0"/>
        </a:xfrm>
      </p:grpSpPr>
      <p:grpSp>
        <p:nvGrpSpPr>
          <p:cNvPr id="15" name="Google Shape;15;p15"/>
          <p:cNvGrpSpPr/>
          <p:nvPr/>
        </p:nvGrpSpPr>
        <p:grpSpPr>
          <a:xfrm>
            <a:off x="-418254" y="-24498"/>
            <a:ext cx="10014644" cy="2182673"/>
            <a:chOff x="-313691" y="-18375"/>
            <a:chExt cx="7510983" cy="1637005"/>
          </a:xfrm>
        </p:grpSpPr>
        <p:sp>
          <p:nvSpPr>
            <p:cNvPr id="16" name="Google Shape;16;p15"/>
            <p:cNvSpPr/>
            <p:nvPr/>
          </p:nvSpPr>
          <p:spPr>
            <a:xfrm>
              <a:off x="256376" y="499825"/>
              <a:ext cx="6692400" cy="804900"/>
            </a:xfrm>
            <a:prstGeom prst="parallelogram">
              <a:avLst>
                <a:gd name="adj" fmla="val 54997"/>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7" name="Google Shape;17;p15"/>
            <p:cNvSpPr/>
            <p:nvPr/>
          </p:nvSpPr>
          <p:spPr>
            <a:xfrm>
              <a:off x="-313691" y="813730"/>
              <a:ext cx="754800" cy="8049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8" name="Google Shape;18;p15"/>
            <p:cNvSpPr/>
            <p:nvPr/>
          </p:nvSpPr>
          <p:spPr>
            <a:xfrm>
              <a:off x="6442492" y="309450"/>
              <a:ext cx="754800" cy="804900"/>
            </a:xfrm>
            <a:prstGeom prst="parallelogram">
              <a:avLst>
                <a:gd name="adj" fmla="val 59001"/>
              </a:avLst>
            </a:prstGeom>
            <a:gradFill>
              <a:gsLst>
                <a:gs pos="0">
                  <a:schemeClr val="accent1"/>
                </a:gs>
                <a:gs pos="100000">
                  <a:srgbClr val="02C1D3">
                    <a:alpha val="33333"/>
                  </a:srgbClr>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9" name="Google Shape;19;p15"/>
            <p:cNvSpPr/>
            <p:nvPr/>
          </p:nvSpPr>
          <p:spPr>
            <a:xfrm>
              <a:off x="53899" y="237925"/>
              <a:ext cx="1000200" cy="1066800"/>
            </a:xfrm>
            <a:prstGeom prst="parallelogram">
              <a:avLst>
                <a:gd name="adj" fmla="val 59001"/>
              </a:avLst>
            </a:prstGeom>
            <a:gradFill>
              <a:gsLst>
                <a:gs pos="0">
                  <a:schemeClr val="accent1"/>
                </a:gs>
                <a:gs pos="100000">
                  <a:srgbClr val="02C1D3">
                    <a:alpha val="33333"/>
                  </a:srgbClr>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0" name="Google Shape;20;p15"/>
            <p:cNvSpPr/>
            <p:nvPr/>
          </p:nvSpPr>
          <p:spPr>
            <a:xfrm>
              <a:off x="304107" y="-18375"/>
              <a:ext cx="420900" cy="449100"/>
            </a:xfrm>
            <a:prstGeom prst="parallelogram">
              <a:avLst>
                <a:gd name="adj" fmla="val 59001"/>
              </a:avLst>
            </a:prstGeom>
            <a:gradFill>
              <a:gsLst>
                <a:gs pos="0">
                  <a:schemeClr val="accent1"/>
                </a:gs>
                <a:gs pos="100000">
                  <a:srgbClr val="02C1D3">
                    <a:alpha val="33333"/>
                  </a:srgbClr>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 name="Google Shape;21;p15"/>
            <p:cNvSpPr/>
            <p:nvPr/>
          </p:nvSpPr>
          <p:spPr>
            <a:xfrm>
              <a:off x="6589606" y="1038628"/>
              <a:ext cx="249600" cy="2661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22" name="Google Shape;22;p15"/>
          <p:cNvGrpSpPr/>
          <p:nvPr/>
        </p:nvGrpSpPr>
        <p:grpSpPr>
          <a:xfrm>
            <a:off x="9980523" y="2340468"/>
            <a:ext cx="3774400" cy="4517696"/>
            <a:chOff x="7485392" y="1755351"/>
            <a:chExt cx="2830800" cy="3388272"/>
          </a:xfrm>
        </p:grpSpPr>
        <p:sp>
          <p:nvSpPr>
            <p:cNvPr id="23" name="Google Shape;23;p15"/>
            <p:cNvSpPr/>
            <p:nvPr/>
          </p:nvSpPr>
          <p:spPr>
            <a:xfrm>
              <a:off x="8005394" y="2926923"/>
              <a:ext cx="2078100" cy="2216700"/>
            </a:xfrm>
            <a:prstGeom prst="parallelogram">
              <a:avLst>
                <a:gd name="adj" fmla="val 59001"/>
              </a:avLst>
            </a:prstGeom>
            <a:gradFill>
              <a:gsLst>
                <a:gs pos="0">
                  <a:schemeClr val="accent2"/>
                </a:gs>
                <a:gs pos="100000">
                  <a:schemeClr val="accent4"/>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 name="Google Shape;24;p15"/>
            <p:cNvSpPr/>
            <p:nvPr/>
          </p:nvSpPr>
          <p:spPr>
            <a:xfrm>
              <a:off x="7485392" y="1755351"/>
              <a:ext cx="2830800" cy="3019200"/>
            </a:xfrm>
            <a:prstGeom prst="parallelogram">
              <a:avLst>
                <a:gd name="adj" fmla="val 59001"/>
              </a:avLst>
            </a:prstGeom>
            <a:gradFill>
              <a:gsLst>
                <a:gs pos="0">
                  <a:schemeClr val="accent1"/>
                </a:gs>
                <a:gs pos="100000">
                  <a:srgbClr val="02C1D3">
                    <a:alpha val="33333"/>
                  </a:srgbClr>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25" name="Google Shape;25;p15"/>
          <p:cNvSpPr txBox="1">
            <a:spLocks noGrp="1"/>
          </p:cNvSpPr>
          <p:nvPr>
            <p:ph type="title"/>
          </p:nvPr>
        </p:nvSpPr>
        <p:spPr>
          <a:xfrm>
            <a:off x="1219433" y="661167"/>
            <a:ext cx="8035600" cy="10840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2000"/>
              <a:buNone/>
              <a:defRPr/>
            </a:lvl1pPr>
            <a:lvl2pPr lvl="1" algn="l">
              <a:lnSpc>
                <a:spcPct val="90000"/>
              </a:lnSpc>
              <a:spcBef>
                <a:spcPts val="0"/>
              </a:spcBef>
              <a:spcAft>
                <a:spcPts val="0"/>
              </a:spcAft>
              <a:buSzPts val="2000"/>
              <a:buNone/>
              <a:defRPr/>
            </a:lvl2pPr>
            <a:lvl3pPr lvl="2" algn="l">
              <a:lnSpc>
                <a:spcPct val="90000"/>
              </a:lnSpc>
              <a:spcBef>
                <a:spcPts val="0"/>
              </a:spcBef>
              <a:spcAft>
                <a:spcPts val="0"/>
              </a:spcAft>
              <a:buSzPts val="2000"/>
              <a:buNone/>
              <a:defRPr/>
            </a:lvl3pPr>
            <a:lvl4pPr lvl="3" algn="l">
              <a:lnSpc>
                <a:spcPct val="90000"/>
              </a:lnSpc>
              <a:spcBef>
                <a:spcPts val="0"/>
              </a:spcBef>
              <a:spcAft>
                <a:spcPts val="0"/>
              </a:spcAft>
              <a:buSzPts val="2000"/>
              <a:buNone/>
              <a:defRPr/>
            </a:lvl4pPr>
            <a:lvl5pPr lvl="4" algn="l">
              <a:lnSpc>
                <a:spcPct val="90000"/>
              </a:lnSpc>
              <a:spcBef>
                <a:spcPts val="0"/>
              </a:spcBef>
              <a:spcAft>
                <a:spcPts val="0"/>
              </a:spcAft>
              <a:buSzPts val="2000"/>
              <a:buNone/>
              <a:defRPr/>
            </a:lvl5pPr>
            <a:lvl6pPr lvl="5" algn="l">
              <a:lnSpc>
                <a:spcPct val="90000"/>
              </a:lnSpc>
              <a:spcBef>
                <a:spcPts val="0"/>
              </a:spcBef>
              <a:spcAft>
                <a:spcPts val="0"/>
              </a:spcAft>
              <a:buSzPts val="2000"/>
              <a:buNone/>
              <a:defRPr/>
            </a:lvl6pPr>
            <a:lvl7pPr lvl="6" algn="l">
              <a:lnSpc>
                <a:spcPct val="90000"/>
              </a:lnSpc>
              <a:spcBef>
                <a:spcPts val="0"/>
              </a:spcBef>
              <a:spcAft>
                <a:spcPts val="0"/>
              </a:spcAft>
              <a:buSzPts val="2000"/>
              <a:buNone/>
              <a:defRPr/>
            </a:lvl7pPr>
            <a:lvl8pPr lvl="7" algn="l">
              <a:lnSpc>
                <a:spcPct val="90000"/>
              </a:lnSpc>
              <a:spcBef>
                <a:spcPts val="0"/>
              </a:spcBef>
              <a:spcAft>
                <a:spcPts val="0"/>
              </a:spcAft>
              <a:buSzPts val="2000"/>
              <a:buNone/>
              <a:defRPr/>
            </a:lvl8pPr>
            <a:lvl9pPr lvl="8" algn="l">
              <a:lnSpc>
                <a:spcPct val="90000"/>
              </a:lnSpc>
              <a:spcBef>
                <a:spcPts val="0"/>
              </a:spcBef>
              <a:spcAft>
                <a:spcPts val="0"/>
              </a:spcAft>
              <a:buSzPts val="2000"/>
              <a:buNone/>
              <a:defRPr/>
            </a:lvl9pPr>
          </a:lstStyle>
          <a:p>
            <a:endParaRPr/>
          </a:p>
        </p:txBody>
      </p:sp>
      <p:sp>
        <p:nvSpPr>
          <p:cNvPr id="26" name="Google Shape;26;p15"/>
          <p:cNvSpPr txBox="1">
            <a:spLocks noGrp="1"/>
          </p:cNvSpPr>
          <p:nvPr>
            <p:ph type="body" idx="1"/>
          </p:nvPr>
        </p:nvSpPr>
        <p:spPr>
          <a:xfrm>
            <a:off x="1219433" y="2112567"/>
            <a:ext cx="4352000" cy="3942800"/>
          </a:xfrm>
          <a:prstGeom prst="rect">
            <a:avLst/>
          </a:prstGeom>
          <a:noFill/>
          <a:ln>
            <a:noFill/>
          </a:ln>
        </p:spPr>
        <p:txBody>
          <a:bodyPr spcFirstLastPara="1" wrap="square" lIns="0" tIns="0" rIns="0" bIns="0" anchor="t" anchorCtr="0">
            <a:noAutofit/>
          </a:bodyPr>
          <a:lstStyle>
            <a:lvl1pPr marL="609570" lvl="0" indent="-491042" algn="l">
              <a:lnSpc>
                <a:spcPct val="115000"/>
              </a:lnSpc>
              <a:spcBef>
                <a:spcPts val="800"/>
              </a:spcBef>
              <a:spcAft>
                <a:spcPts val="0"/>
              </a:spcAft>
              <a:buSzPts val="2200"/>
              <a:buChar char="▰"/>
              <a:defRPr sz="2933"/>
            </a:lvl1pPr>
            <a:lvl2pPr marL="1219140" lvl="1" indent="-491042" algn="l">
              <a:lnSpc>
                <a:spcPct val="115000"/>
              </a:lnSpc>
              <a:spcBef>
                <a:spcPts val="0"/>
              </a:spcBef>
              <a:spcAft>
                <a:spcPts val="0"/>
              </a:spcAft>
              <a:buSzPts val="2200"/>
              <a:buChar char="╺"/>
              <a:defRPr sz="2933"/>
            </a:lvl2pPr>
            <a:lvl3pPr marL="1828709" lvl="2" indent="-491042" algn="l">
              <a:lnSpc>
                <a:spcPct val="115000"/>
              </a:lnSpc>
              <a:spcBef>
                <a:spcPts val="0"/>
              </a:spcBef>
              <a:spcAft>
                <a:spcPts val="0"/>
              </a:spcAft>
              <a:buSzPts val="2200"/>
              <a:buChar char="╺"/>
              <a:defRPr sz="2933"/>
            </a:lvl3pPr>
            <a:lvl4pPr marL="2438278" lvl="3" indent="-491042" algn="l">
              <a:lnSpc>
                <a:spcPct val="115000"/>
              </a:lnSpc>
              <a:spcBef>
                <a:spcPts val="0"/>
              </a:spcBef>
              <a:spcAft>
                <a:spcPts val="0"/>
              </a:spcAft>
              <a:buSzPts val="2200"/>
              <a:buChar char="╺"/>
              <a:defRPr sz="2933"/>
            </a:lvl4pPr>
            <a:lvl5pPr marL="3047848" lvl="4" indent="-491042" algn="l">
              <a:lnSpc>
                <a:spcPct val="115000"/>
              </a:lnSpc>
              <a:spcBef>
                <a:spcPts val="0"/>
              </a:spcBef>
              <a:spcAft>
                <a:spcPts val="0"/>
              </a:spcAft>
              <a:buSzPts val="2200"/>
              <a:buChar char="○"/>
              <a:defRPr sz="2933"/>
            </a:lvl5pPr>
            <a:lvl6pPr marL="3657418" lvl="5" indent="-491042" algn="l">
              <a:lnSpc>
                <a:spcPct val="115000"/>
              </a:lnSpc>
              <a:spcBef>
                <a:spcPts val="0"/>
              </a:spcBef>
              <a:spcAft>
                <a:spcPts val="0"/>
              </a:spcAft>
              <a:buSzPts val="2200"/>
              <a:buChar char="■"/>
              <a:defRPr sz="2933"/>
            </a:lvl6pPr>
            <a:lvl7pPr marL="4266987" lvl="6" indent="-491042" algn="l">
              <a:lnSpc>
                <a:spcPct val="115000"/>
              </a:lnSpc>
              <a:spcBef>
                <a:spcPts val="0"/>
              </a:spcBef>
              <a:spcAft>
                <a:spcPts val="0"/>
              </a:spcAft>
              <a:buSzPts val="2200"/>
              <a:buChar char="●"/>
              <a:defRPr sz="2933"/>
            </a:lvl7pPr>
            <a:lvl8pPr marL="4876557" lvl="7" indent="-491042" algn="l">
              <a:lnSpc>
                <a:spcPct val="115000"/>
              </a:lnSpc>
              <a:spcBef>
                <a:spcPts val="0"/>
              </a:spcBef>
              <a:spcAft>
                <a:spcPts val="0"/>
              </a:spcAft>
              <a:buSzPts val="2200"/>
              <a:buChar char="○"/>
              <a:defRPr sz="2933"/>
            </a:lvl8pPr>
            <a:lvl9pPr marL="5486126" lvl="8" indent="-491042" algn="l">
              <a:lnSpc>
                <a:spcPct val="115000"/>
              </a:lnSpc>
              <a:spcBef>
                <a:spcPts val="0"/>
              </a:spcBef>
              <a:spcAft>
                <a:spcPts val="0"/>
              </a:spcAft>
              <a:buSzPts val="2200"/>
              <a:buChar char="■"/>
              <a:defRPr sz="2933"/>
            </a:lvl9pPr>
          </a:lstStyle>
          <a:p>
            <a:endParaRPr/>
          </a:p>
        </p:txBody>
      </p:sp>
      <p:sp>
        <p:nvSpPr>
          <p:cNvPr id="27" name="Google Shape;27;p15"/>
          <p:cNvSpPr txBox="1">
            <a:spLocks noGrp="1"/>
          </p:cNvSpPr>
          <p:nvPr>
            <p:ph type="body" idx="2"/>
          </p:nvPr>
        </p:nvSpPr>
        <p:spPr>
          <a:xfrm>
            <a:off x="6200237" y="2112567"/>
            <a:ext cx="4352000" cy="3942800"/>
          </a:xfrm>
          <a:prstGeom prst="rect">
            <a:avLst/>
          </a:prstGeom>
          <a:noFill/>
          <a:ln>
            <a:noFill/>
          </a:ln>
        </p:spPr>
        <p:txBody>
          <a:bodyPr spcFirstLastPara="1" wrap="square" lIns="0" tIns="0" rIns="0" bIns="0" anchor="t" anchorCtr="0">
            <a:noAutofit/>
          </a:bodyPr>
          <a:lstStyle>
            <a:lvl1pPr marL="609570" lvl="0" indent="-491042" algn="l">
              <a:lnSpc>
                <a:spcPct val="115000"/>
              </a:lnSpc>
              <a:spcBef>
                <a:spcPts val="800"/>
              </a:spcBef>
              <a:spcAft>
                <a:spcPts val="0"/>
              </a:spcAft>
              <a:buSzPts val="2200"/>
              <a:buChar char="▰"/>
              <a:defRPr sz="2933"/>
            </a:lvl1pPr>
            <a:lvl2pPr marL="1219140" lvl="1" indent="-491042" algn="l">
              <a:lnSpc>
                <a:spcPct val="115000"/>
              </a:lnSpc>
              <a:spcBef>
                <a:spcPts val="0"/>
              </a:spcBef>
              <a:spcAft>
                <a:spcPts val="0"/>
              </a:spcAft>
              <a:buSzPts val="2200"/>
              <a:buChar char="╺"/>
              <a:defRPr sz="2933"/>
            </a:lvl2pPr>
            <a:lvl3pPr marL="1828709" lvl="2" indent="-491042" algn="l">
              <a:lnSpc>
                <a:spcPct val="115000"/>
              </a:lnSpc>
              <a:spcBef>
                <a:spcPts val="0"/>
              </a:spcBef>
              <a:spcAft>
                <a:spcPts val="0"/>
              </a:spcAft>
              <a:buSzPts val="2200"/>
              <a:buChar char="╺"/>
              <a:defRPr sz="2933"/>
            </a:lvl3pPr>
            <a:lvl4pPr marL="2438278" lvl="3" indent="-491042" algn="l">
              <a:lnSpc>
                <a:spcPct val="115000"/>
              </a:lnSpc>
              <a:spcBef>
                <a:spcPts val="0"/>
              </a:spcBef>
              <a:spcAft>
                <a:spcPts val="0"/>
              </a:spcAft>
              <a:buSzPts val="2200"/>
              <a:buChar char="╺"/>
              <a:defRPr sz="2933"/>
            </a:lvl4pPr>
            <a:lvl5pPr marL="3047848" lvl="4" indent="-491042" algn="l">
              <a:lnSpc>
                <a:spcPct val="115000"/>
              </a:lnSpc>
              <a:spcBef>
                <a:spcPts val="0"/>
              </a:spcBef>
              <a:spcAft>
                <a:spcPts val="0"/>
              </a:spcAft>
              <a:buSzPts val="2200"/>
              <a:buChar char="○"/>
              <a:defRPr sz="2933"/>
            </a:lvl5pPr>
            <a:lvl6pPr marL="3657418" lvl="5" indent="-491042" algn="l">
              <a:lnSpc>
                <a:spcPct val="115000"/>
              </a:lnSpc>
              <a:spcBef>
                <a:spcPts val="0"/>
              </a:spcBef>
              <a:spcAft>
                <a:spcPts val="0"/>
              </a:spcAft>
              <a:buSzPts val="2200"/>
              <a:buChar char="■"/>
              <a:defRPr sz="2933"/>
            </a:lvl6pPr>
            <a:lvl7pPr marL="4266987" lvl="6" indent="-491042" algn="l">
              <a:lnSpc>
                <a:spcPct val="115000"/>
              </a:lnSpc>
              <a:spcBef>
                <a:spcPts val="0"/>
              </a:spcBef>
              <a:spcAft>
                <a:spcPts val="0"/>
              </a:spcAft>
              <a:buSzPts val="2200"/>
              <a:buChar char="●"/>
              <a:defRPr sz="2933"/>
            </a:lvl7pPr>
            <a:lvl8pPr marL="4876557" lvl="7" indent="-491042" algn="l">
              <a:lnSpc>
                <a:spcPct val="115000"/>
              </a:lnSpc>
              <a:spcBef>
                <a:spcPts val="0"/>
              </a:spcBef>
              <a:spcAft>
                <a:spcPts val="0"/>
              </a:spcAft>
              <a:buSzPts val="2200"/>
              <a:buChar char="○"/>
              <a:defRPr sz="2933"/>
            </a:lvl8pPr>
            <a:lvl9pPr marL="5486126" lvl="8" indent="-491042" algn="l">
              <a:lnSpc>
                <a:spcPct val="115000"/>
              </a:lnSpc>
              <a:spcBef>
                <a:spcPts val="0"/>
              </a:spcBef>
              <a:spcAft>
                <a:spcPts val="0"/>
              </a:spcAft>
              <a:buSzPts val="2200"/>
              <a:buChar char="■"/>
              <a:defRPr sz="2933"/>
            </a:lvl9pPr>
          </a:lstStyle>
          <a:p>
            <a:endParaRPr/>
          </a:p>
        </p:txBody>
      </p:sp>
      <p:sp>
        <p:nvSpPr>
          <p:cNvPr id="28" name="Google Shape;28;p15"/>
          <p:cNvSpPr txBox="1">
            <a:spLocks noGrp="1"/>
          </p:cNvSpPr>
          <p:nvPr>
            <p:ph type="sldNum" idx="12"/>
          </p:nvPr>
        </p:nvSpPr>
        <p:spPr>
          <a:xfrm>
            <a:off x="11410033" y="0"/>
            <a:ext cx="578800" cy="5248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6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6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6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6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6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6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6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6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6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887274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7" name="Content Placeholder 6"/>
          <p:cNvSpPr>
            <a:spLocks noGrp="1"/>
          </p:cNvSpPr>
          <p:nvPr>
            <p:ph sz="quarter" idx="13"/>
          </p:nvPr>
        </p:nvSpPr>
        <p:spPr>
          <a:xfrm>
            <a:off x="609941" y="1516065"/>
            <a:ext cx="10977033" cy="4761167"/>
          </a:xfrm>
        </p:spPr>
        <p:txBody>
          <a:bodyPr/>
          <a:lstStyle>
            <a:lvl2pPr>
              <a:defRPr sz="2200"/>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Footer Placeholder 7"/>
          <p:cNvSpPr>
            <a:spLocks noGrp="1"/>
          </p:cNvSpPr>
          <p:nvPr>
            <p:ph type="ftr" sz="quarter" idx="15"/>
          </p:nvPr>
        </p:nvSpPr>
        <p:spPr/>
        <p:txBody>
          <a:bodyPr/>
          <a:lstStyle/>
          <a:p>
            <a:pPr>
              <a:defRPr/>
            </a:pPr>
            <a:endParaRPr lang="en-US"/>
          </a:p>
        </p:txBody>
      </p:sp>
      <p:sp>
        <p:nvSpPr>
          <p:cNvPr id="9" name="Slide Number Placeholder 8"/>
          <p:cNvSpPr>
            <a:spLocks noGrp="1"/>
          </p:cNvSpPr>
          <p:nvPr>
            <p:ph type="sldNum" sz="quarter" idx="16"/>
          </p:nvPr>
        </p:nvSpPr>
        <p:spPr/>
        <p:txBody>
          <a:bodyPr/>
          <a:lstStyle/>
          <a:p>
            <a:pPr>
              <a:defRPr/>
            </a:pPr>
            <a:fld id="{8EC16C3E-254E-C04A-8A90-F3CAE37A3DAA}" type="slidenum">
              <a:rPr lang="en-US" smtClean="0"/>
              <a:t>‹#›</a:t>
            </a:fld>
            <a:endParaRPr lang="en-US"/>
          </a:p>
        </p:txBody>
      </p:sp>
      <p:sp>
        <p:nvSpPr>
          <p:cNvPr id="3" name="Date Placeholder 2"/>
          <p:cNvSpPr>
            <a:spLocks noGrp="1"/>
          </p:cNvSpPr>
          <p:nvPr>
            <p:ph type="dt" sz="half" idx="17"/>
          </p:nvPr>
        </p:nvSpPr>
        <p:spPr/>
        <p:txBody>
          <a:bodyPr/>
          <a:lstStyle/>
          <a:p>
            <a:fld id="{C3EBC34D-D7DC-4348-A578-DC66C49386B9}" type="datetime1">
              <a:rPr lang="en-US" smtClean="0"/>
              <a:t>11/10/2022</a:t>
            </a:fld>
            <a:endParaRPr lang="en-US"/>
          </a:p>
        </p:txBody>
      </p:sp>
    </p:spTree>
    <p:extLst>
      <p:ext uri="{BB962C8B-B14F-4D97-AF65-F5344CB8AC3E}">
        <p14:creationId xmlns:p14="http://schemas.microsoft.com/office/powerpoint/2010/main" val="1678823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7" name="Content Placeholder 6"/>
          <p:cNvSpPr>
            <a:spLocks noGrp="1"/>
          </p:cNvSpPr>
          <p:nvPr>
            <p:ph sz="quarter" idx="13"/>
          </p:nvPr>
        </p:nvSpPr>
        <p:spPr>
          <a:xfrm>
            <a:off x="609941" y="1516065"/>
            <a:ext cx="10977033" cy="4761167"/>
          </a:xfrm>
        </p:spPr>
        <p:txBody>
          <a:bodyPr/>
          <a:lstStyle>
            <a:lvl2pPr>
              <a:defRPr sz="2200"/>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Footer Placeholder 7"/>
          <p:cNvSpPr>
            <a:spLocks noGrp="1"/>
          </p:cNvSpPr>
          <p:nvPr>
            <p:ph type="ftr" sz="quarter" idx="15"/>
          </p:nvPr>
        </p:nvSpPr>
        <p:spPr/>
        <p:txBody>
          <a:bodyPr/>
          <a:lstStyle/>
          <a:p>
            <a:pPr>
              <a:defRPr/>
            </a:pPr>
            <a:endParaRPr lang="en-US"/>
          </a:p>
        </p:txBody>
      </p:sp>
      <p:sp>
        <p:nvSpPr>
          <p:cNvPr id="9" name="Slide Number Placeholder 8"/>
          <p:cNvSpPr>
            <a:spLocks noGrp="1"/>
          </p:cNvSpPr>
          <p:nvPr>
            <p:ph type="sldNum" sz="quarter" idx="16"/>
          </p:nvPr>
        </p:nvSpPr>
        <p:spPr/>
        <p:txBody>
          <a:bodyPr/>
          <a:lstStyle/>
          <a:p>
            <a:pPr>
              <a:defRPr/>
            </a:pPr>
            <a:fld id="{8EC16C3E-254E-C04A-8A90-F3CAE37A3DAA}" type="slidenum">
              <a:rPr lang="en-US" smtClean="0"/>
              <a:t>‹#›</a:t>
            </a:fld>
            <a:endParaRPr lang="en-US"/>
          </a:p>
        </p:txBody>
      </p:sp>
      <p:sp>
        <p:nvSpPr>
          <p:cNvPr id="3" name="Date Placeholder 2"/>
          <p:cNvSpPr>
            <a:spLocks noGrp="1"/>
          </p:cNvSpPr>
          <p:nvPr>
            <p:ph type="dt" sz="half" idx="17"/>
          </p:nvPr>
        </p:nvSpPr>
        <p:spPr/>
        <p:txBody>
          <a:bodyPr/>
          <a:lstStyle/>
          <a:p>
            <a:fld id="{C3EBC34D-D7DC-4348-A578-DC66C49386B9}" type="datetime1">
              <a:rPr lang="en-US" smtClean="0"/>
              <a:t>11/10/2022</a:t>
            </a:fld>
            <a:endParaRPr lang="en-US"/>
          </a:p>
        </p:txBody>
      </p:sp>
    </p:spTree>
    <p:extLst>
      <p:ext uri="{BB962C8B-B14F-4D97-AF65-F5344CB8AC3E}">
        <p14:creationId xmlns:p14="http://schemas.microsoft.com/office/powerpoint/2010/main" val="1817609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11/10/2022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01801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11/10/2022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27147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11/10/2022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38350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11/10/2022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09072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11/10/2022</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110599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11/10/2022</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94001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ED291B17-9318-49DB-B28B-6E5994AE9581}" type="datetime1">
              <a:rPr lang="en-US" smtClean="0"/>
              <a:t>11/10/2022</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865540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1" r:id="rId6"/>
    <p:sldLayoutId id="2147483727" r:id="rId7"/>
    <p:sldLayoutId id="2147483728" r:id="rId8"/>
    <p:sldLayoutId id="2147483729" r:id="rId9"/>
    <p:sldLayoutId id="2147483730" r:id="rId10"/>
    <p:sldLayoutId id="2147483732" r:id="rId11"/>
  </p:sldLayoutIdLst>
  <p:hf sldNum="0" hdr="0" ftr="0" dt="0"/>
  <p:txStyles>
    <p:titleStyle>
      <a:lvl1pPr algn="l" defTabSz="457200" rtl="0" eaLnBrk="1" latinLnBrk="0" hangingPunct="1">
        <a:lnSpc>
          <a:spcPct val="90000"/>
        </a:lnSpc>
        <a:spcBef>
          <a:spcPct val="0"/>
        </a:spcBef>
        <a:buNone/>
        <a:defRPr sz="44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E27D8B-97BD-4AFC-8BC8-4972F44862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EBDF1F-8EFA-4DBB-A593-415C6D2A91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EECA00-7888-4445-982F-2A145E2053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B32C2A-E7E1-43EE-95E1-2DDBF8B78983}" type="datetimeFigureOut">
              <a:rPr lang="en-US" smtClean="0"/>
              <a:t>11/10/2022</a:t>
            </a:fld>
            <a:endParaRPr lang="en-US"/>
          </a:p>
        </p:txBody>
      </p:sp>
      <p:sp>
        <p:nvSpPr>
          <p:cNvPr id="5" name="Footer Placeholder 4">
            <a:extLst>
              <a:ext uri="{FF2B5EF4-FFF2-40B4-BE49-F238E27FC236}">
                <a16:creationId xmlns:a16="http://schemas.microsoft.com/office/drawing/2014/main" id="{F36C2CD4-D4A1-40A9-B310-235EC99C98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67A29C-B25E-45C0-BDBF-09988DC005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BF72BA-AC5D-45F2-A0EC-20FEBFAEC41F}" type="slidenum">
              <a:rPr lang="en-US" smtClean="0"/>
              <a:t>‹#›</a:t>
            </a:fld>
            <a:endParaRPr lang="en-US"/>
          </a:p>
        </p:txBody>
      </p:sp>
    </p:spTree>
    <p:extLst>
      <p:ext uri="{BB962C8B-B14F-4D97-AF65-F5344CB8AC3E}">
        <p14:creationId xmlns:p14="http://schemas.microsoft.com/office/powerpoint/2010/main" val="345676075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6"/>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7" cy="323968"/>
          </a:xfrm>
          <a:prstGeom prst="rect">
            <a:avLst/>
          </a:prstGeom>
        </p:spPr>
        <p:txBody>
          <a:bodyPr vert="horz" lIns="91440" tIns="45720" rIns="91440" bIns="45720" rtlCol="0" anchor="ctr"/>
          <a:lstStyle>
            <a:lvl1pPr algn="r">
              <a:defRPr sz="1051">
                <a:solidFill>
                  <a:schemeClr val="tx1">
                    <a:alpha val="70000"/>
                  </a:schemeClr>
                </a:solidFill>
              </a:defRPr>
            </a:lvl1pPr>
          </a:lstStyle>
          <a:p>
            <a:fld id="{1160EA64-D806-43AC-9DF2-F8C432F32B4C}" type="datetimeFigureOut">
              <a:rPr lang="en-US" dirty="0"/>
              <a:t>11/10/2022</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1">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3"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a:p>
        </p:txBody>
      </p:sp>
    </p:spTree>
    <p:extLst>
      <p:ext uri="{BB962C8B-B14F-4D97-AF65-F5344CB8AC3E}">
        <p14:creationId xmlns:p14="http://schemas.microsoft.com/office/powerpoint/2010/main" val="2156743735"/>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Lst>
  <p:hf sldNum="0" hdr="0" ftr="0" dt="0"/>
  <p:txStyles>
    <p:titleStyle>
      <a:lvl1pPr algn="ctr" defTabSz="914377"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594" indent="-228594" algn="l" defTabSz="914377"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189"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783"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377"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2971"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30"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276"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09"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28" indent="-228594" algn="l" defTabSz="914377"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9.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6.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8.webp"/><Relationship Id="rId3" Type="http://schemas.openxmlformats.org/officeDocument/2006/relationships/image" Target="../media/image25.jpe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26.png"/><Relationship Id="rId5" Type="http://schemas.openxmlformats.org/officeDocument/2006/relationships/hyperlink" Target="mailto:Rthompson1@usgs.gov" TargetMode="External"/><Relationship Id="rId4" Type="http://schemas.openxmlformats.org/officeDocument/2006/relationships/hyperlink" Target="mailto:rthompso@chesapeakebay.net" TargetMode="External"/><Relationship Id="rId9" Type="http://schemas.openxmlformats.org/officeDocument/2006/relationships/image" Target="../media/image2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calendly.com/cbi/30-minute-meeting" TargetMode="External"/><Relationship Id="rId2" Type="http://schemas.openxmlformats.org/officeDocument/2006/relationships/hyperlink" Target="mailto:bill@communitytools.ne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13C748-CE2E-4EC2-909B-A7C268144845}"/>
              </a:ext>
            </a:extLst>
          </p:cNvPr>
          <p:cNvSpPr>
            <a:spLocks noGrp="1"/>
          </p:cNvSpPr>
          <p:nvPr>
            <p:ph type="ctrTitle"/>
          </p:nvPr>
        </p:nvSpPr>
        <p:spPr>
          <a:xfrm>
            <a:off x="3266901" y="4492002"/>
            <a:ext cx="8589205" cy="775845"/>
          </a:xfrm>
        </p:spPr>
        <p:txBody>
          <a:bodyPr anchor="b">
            <a:normAutofit/>
          </a:bodyPr>
          <a:lstStyle/>
          <a:p>
            <a:r>
              <a:rPr lang="en-US" sz="4400" b="1" dirty="0">
                <a:solidFill>
                  <a:schemeClr val="tx2"/>
                </a:solidFill>
                <a:latin typeface="+mn-lt"/>
              </a:rPr>
              <a:t>13</a:t>
            </a:r>
            <a:r>
              <a:rPr lang="en-US" sz="4400" b="1" baseline="30000" dirty="0">
                <a:solidFill>
                  <a:schemeClr val="tx2"/>
                </a:solidFill>
                <a:latin typeface="+mn-lt"/>
              </a:rPr>
              <a:t>th</a:t>
            </a:r>
            <a:r>
              <a:rPr lang="en-US" sz="4400" b="1" dirty="0">
                <a:solidFill>
                  <a:schemeClr val="tx2"/>
                </a:solidFill>
                <a:latin typeface="+mn-lt"/>
              </a:rPr>
              <a:t> Annual Meeting</a:t>
            </a:r>
          </a:p>
        </p:txBody>
      </p:sp>
      <p:sp>
        <p:nvSpPr>
          <p:cNvPr id="3" name="Subtitle 2">
            <a:extLst>
              <a:ext uri="{FF2B5EF4-FFF2-40B4-BE49-F238E27FC236}">
                <a16:creationId xmlns:a16="http://schemas.microsoft.com/office/drawing/2014/main" id="{1ED1CA4C-003C-46CF-AECE-ED737D56FB42}"/>
              </a:ext>
            </a:extLst>
          </p:cNvPr>
          <p:cNvSpPr>
            <a:spLocks noGrp="1"/>
          </p:cNvSpPr>
          <p:nvPr>
            <p:ph type="subTitle" idx="1"/>
          </p:nvPr>
        </p:nvSpPr>
        <p:spPr>
          <a:xfrm>
            <a:off x="4037633" y="5267847"/>
            <a:ext cx="7047740" cy="616474"/>
          </a:xfrm>
        </p:spPr>
        <p:txBody>
          <a:bodyPr anchor="ctr">
            <a:normAutofit/>
          </a:bodyPr>
          <a:lstStyle/>
          <a:p>
            <a:r>
              <a:rPr lang="en-US" sz="3200" b="1" dirty="0">
                <a:solidFill>
                  <a:schemeClr val="tx2"/>
                </a:solidFill>
              </a:rPr>
              <a:t>November 9 - 10, 2022</a:t>
            </a:r>
          </a:p>
        </p:txBody>
      </p:sp>
      <p:grpSp>
        <p:nvGrpSpPr>
          <p:cNvPr id="19" name="Group 18">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20" name="Freeform: Shape 19">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0" name="Google Shape;261;p40" descr="Chesapeake Colored.png">
            <a:extLst>
              <a:ext uri="{FF2B5EF4-FFF2-40B4-BE49-F238E27FC236}">
                <a16:creationId xmlns:a16="http://schemas.microsoft.com/office/drawing/2014/main" id="{28F86DC3-C0B8-4E08-BDC4-FD6B984680D6}"/>
              </a:ext>
            </a:extLst>
          </p:cNvPr>
          <p:cNvPicPr preferRelativeResize="0"/>
          <p:nvPr/>
        </p:nvPicPr>
        <p:blipFill rotWithShape="1">
          <a:blip r:embed="rId2"/>
          <a:stretch/>
        </p:blipFill>
        <p:spPr>
          <a:xfrm>
            <a:off x="1368237" y="496600"/>
            <a:ext cx="9455219" cy="2836567"/>
          </a:xfrm>
          <a:prstGeom prst="rect">
            <a:avLst/>
          </a:prstGeom>
          <a:noFill/>
        </p:spPr>
      </p:pic>
      <p:grpSp>
        <p:nvGrpSpPr>
          <p:cNvPr id="25" name="Group 24">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6" name="Freeform: Shape 25">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494632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365E3-F2CC-E82F-CF01-FE5BC251275C}"/>
              </a:ext>
            </a:extLst>
          </p:cNvPr>
          <p:cNvSpPr>
            <a:spLocks noGrp="1"/>
          </p:cNvSpPr>
          <p:nvPr>
            <p:ph type="title"/>
          </p:nvPr>
        </p:nvSpPr>
        <p:spPr/>
        <p:txBody>
          <a:bodyPr/>
          <a:lstStyle/>
          <a:p>
            <a:r>
              <a:rPr lang="en-US" dirty="0"/>
              <a:t>Agenda:  Day two</a:t>
            </a:r>
          </a:p>
        </p:txBody>
      </p:sp>
      <p:graphicFrame>
        <p:nvGraphicFramePr>
          <p:cNvPr id="4" name="Table 4">
            <a:extLst>
              <a:ext uri="{FF2B5EF4-FFF2-40B4-BE49-F238E27FC236}">
                <a16:creationId xmlns:a16="http://schemas.microsoft.com/office/drawing/2014/main" id="{056CFD1C-3098-192D-EB45-3699F40CC277}"/>
              </a:ext>
            </a:extLst>
          </p:cNvPr>
          <p:cNvGraphicFramePr>
            <a:graphicFrameLocks noGrp="1"/>
          </p:cNvGraphicFramePr>
          <p:nvPr>
            <p:ph idx="1"/>
          </p:nvPr>
        </p:nvGraphicFramePr>
        <p:xfrm>
          <a:off x="581025" y="2341563"/>
          <a:ext cx="11029950" cy="4079240"/>
        </p:xfrm>
        <a:graphic>
          <a:graphicData uri="http://schemas.openxmlformats.org/drawingml/2006/table">
            <a:tbl>
              <a:tblPr bandRow="1">
                <a:tableStyleId>{F5AB1C69-6EDB-4FF4-983F-18BD219EF322}</a:tableStyleId>
              </a:tblPr>
              <a:tblGrid>
                <a:gridCol w="1083873">
                  <a:extLst>
                    <a:ext uri="{9D8B030D-6E8A-4147-A177-3AD203B41FA5}">
                      <a16:colId xmlns:a16="http://schemas.microsoft.com/office/drawing/2014/main" val="3222071174"/>
                    </a:ext>
                  </a:extLst>
                </a:gridCol>
                <a:gridCol w="9946077">
                  <a:extLst>
                    <a:ext uri="{9D8B030D-6E8A-4147-A177-3AD203B41FA5}">
                      <a16:colId xmlns:a16="http://schemas.microsoft.com/office/drawing/2014/main" val="3250504691"/>
                    </a:ext>
                  </a:extLst>
                </a:gridCol>
              </a:tblGrid>
              <a:tr h="370840">
                <a:tc>
                  <a:txBody>
                    <a:bodyPr/>
                    <a:lstStyle/>
                    <a:p>
                      <a:r>
                        <a:rPr lang="en-US" dirty="0"/>
                        <a:t>8:30</a:t>
                      </a:r>
                    </a:p>
                  </a:txBody>
                  <a:tcPr/>
                </a:tc>
                <a:tc>
                  <a:txBody>
                    <a:bodyPr/>
                    <a:lstStyle/>
                    <a:p>
                      <a:r>
                        <a:rPr lang="en-US" dirty="0"/>
                        <a:t>Reflections, Agenda Review, and a Welcome</a:t>
                      </a:r>
                    </a:p>
                  </a:txBody>
                  <a:tcPr/>
                </a:tc>
                <a:extLst>
                  <a:ext uri="{0D108BD9-81ED-4DB2-BD59-A6C34878D82A}">
                    <a16:rowId xmlns:a16="http://schemas.microsoft.com/office/drawing/2014/main" val="1178056999"/>
                  </a:ext>
                </a:extLst>
              </a:tr>
              <a:tr h="370840">
                <a:tc>
                  <a:txBody>
                    <a:bodyPr/>
                    <a:lstStyle/>
                    <a:p>
                      <a:r>
                        <a:rPr lang="en-US" dirty="0"/>
                        <a:t>8:50</a:t>
                      </a:r>
                    </a:p>
                  </a:txBody>
                  <a:tcPr/>
                </a:tc>
                <a:tc>
                  <a:txBody>
                    <a:bodyPr/>
                    <a:lstStyle/>
                    <a:p>
                      <a:r>
                        <a:rPr lang="en-US" dirty="0"/>
                        <a:t>Update on Chesapeake WILD</a:t>
                      </a:r>
                    </a:p>
                  </a:txBody>
                  <a:tcPr/>
                </a:tc>
                <a:extLst>
                  <a:ext uri="{0D108BD9-81ED-4DB2-BD59-A6C34878D82A}">
                    <a16:rowId xmlns:a16="http://schemas.microsoft.com/office/drawing/2014/main" val="2301337556"/>
                  </a:ext>
                </a:extLst>
              </a:tr>
              <a:tr h="370840">
                <a:tc>
                  <a:txBody>
                    <a:bodyPr/>
                    <a:lstStyle/>
                    <a:p>
                      <a:r>
                        <a:rPr lang="en-US" dirty="0"/>
                        <a:t>9:00</a:t>
                      </a:r>
                    </a:p>
                  </a:txBody>
                  <a:tcPr/>
                </a:tc>
                <a:tc>
                  <a:txBody>
                    <a:bodyPr/>
                    <a:lstStyle/>
                    <a:p>
                      <a:r>
                        <a:rPr lang="en-US" dirty="0"/>
                        <a:t>Update on Protected Lands Database</a:t>
                      </a:r>
                    </a:p>
                  </a:txBody>
                  <a:tcPr/>
                </a:tc>
                <a:extLst>
                  <a:ext uri="{0D108BD9-81ED-4DB2-BD59-A6C34878D82A}">
                    <a16:rowId xmlns:a16="http://schemas.microsoft.com/office/drawing/2014/main" val="2598841192"/>
                  </a:ext>
                </a:extLst>
              </a:tr>
              <a:tr h="370840">
                <a:tc>
                  <a:txBody>
                    <a:bodyPr/>
                    <a:lstStyle/>
                    <a:p>
                      <a:r>
                        <a:rPr lang="en-US" dirty="0"/>
                        <a:t>9:20</a:t>
                      </a:r>
                    </a:p>
                  </a:txBody>
                  <a:tcPr/>
                </a:tc>
                <a:tc>
                  <a:txBody>
                    <a:bodyPr/>
                    <a:lstStyle/>
                    <a:p>
                      <a:r>
                        <a:rPr lang="en-US" dirty="0"/>
                        <a:t>Meeting in State Teams</a:t>
                      </a:r>
                    </a:p>
                  </a:txBody>
                  <a:tcPr/>
                </a:tc>
                <a:extLst>
                  <a:ext uri="{0D108BD9-81ED-4DB2-BD59-A6C34878D82A}">
                    <a16:rowId xmlns:a16="http://schemas.microsoft.com/office/drawing/2014/main" val="4039125790"/>
                  </a:ext>
                </a:extLst>
              </a:tr>
              <a:tr h="370840">
                <a:tc>
                  <a:txBody>
                    <a:bodyPr/>
                    <a:lstStyle/>
                    <a:p>
                      <a:r>
                        <a:rPr lang="en-US" dirty="0"/>
                        <a:t>11:00</a:t>
                      </a:r>
                    </a:p>
                  </a:txBody>
                  <a:tcPr/>
                </a:tc>
                <a:tc>
                  <a:txBody>
                    <a:bodyPr/>
                    <a:lstStyle/>
                    <a:p>
                      <a:r>
                        <a:rPr lang="en-US" dirty="0"/>
                        <a:t>Reports from State Teams | Creating the Game Plan</a:t>
                      </a:r>
                    </a:p>
                  </a:txBody>
                  <a:tcPr/>
                </a:tc>
                <a:extLst>
                  <a:ext uri="{0D108BD9-81ED-4DB2-BD59-A6C34878D82A}">
                    <a16:rowId xmlns:a16="http://schemas.microsoft.com/office/drawing/2014/main" val="1408647932"/>
                  </a:ext>
                </a:extLst>
              </a:tr>
              <a:tr h="370840">
                <a:tc>
                  <a:txBody>
                    <a:bodyPr/>
                    <a:lstStyle/>
                    <a:p>
                      <a:r>
                        <a:rPr lang="en-US" dirty="0"/>
                        <a:t>11:45</a:t>
                      </a:r>
                    </a:p>
                  </a:txBody>
                  <a:tcPr/>
                </a:tc>
                <a:tc>
                  <a:txBody>
                    <a:bodyPr/>
                    <a:lstStyle/>
                    <a:p>
                      <a:r>
                        <a:rPr lang="en-US" dirty="0"/>
                        <a:t>Pulse Check and Instructions for the Afternoon</a:t>
                      </a:r>
                    </a:p>
                  </a:txBody>
                  <a:tcPr/>
                </a:tc>
                <a:extLst>
                  <a:ext uri="{0D108BD9-81ED-4DB2-BD59-A6C34878D82A}">
                    <a16:rowId xmlns:a16="http://schemas.microsoft.com/office/drawing/2014/main" val="3722425771"/>
                  </a:ext>
                </a:extLst>
              </a:tr>
              <a:tr h="370840">
                <a:tc>
                  <a:txBody>
                    <a:bodyPr/>
                    <a:lstStyle/>
                    <a:p>
                      <a:r>
                        <a:rPr lang="en-US" dirty="0"/>
                        <a:t>Noon</a:t>
                      </a:r>
                    </a:p>
                  </a:txBody>
                  <a:tcPr/>
                </a:tc>
                <a:tc>
                  <a:txBody>
                    <a:bodyPr/>
                    <a:lstStyle/>
                    <a:p>
                      <a:r>
                        <a:rPr lang="en-US" dirty="0"/>
                        <a:t>Lunch | Think about the Ideas</a:t>
                      </a:r>
                    </a:p>
                  </a:txBody>
                  <a:tcPr/>
                </a:tc>
                <a:extLst>
                  <a:ext uri="{0D108BD9-81ED-4DB2-BD59-A6C34878D82A}">
                    <a16:rowId xmlns:a16="http://schemas.microsoft.com/office/drawing/2014/main" val="3749480571"/>
                  </a:ext>
                </a:extLst>
              </a:tr>
              <a:tr h="370840">
                <a:tc>
                  <a:txBody>
                    <a:bodyPr/>
                    <a:lstStyle/>
                    <a:p>
                      <a:r>
                        <a:rPr lang="en-US" dirty="0"/>
                        <a:t>1:00</a:t>
                      </a:r>
                    </a:p>
                  </a:txBody>
                  <a:tcPr/>
                </a:tc>
                <a:tc>
                  <a:txBody>
                    <a:bodyPr/>
                    <a:lstStyle/>
                    <a:p>
                      <a:r>
                        <a:rPr lang="en-US" dirty="0"/>
                        <a:t>Refining our Work | Action</a:t>
                      </a:r>
                    </a:p>
                  </a:txBody>
                  <a:tcPr/>
                </a:tc>
                <a:extLst>
                  <a:ext uri="{0D108BD9-81ED-4DB2-BD59-A6C34878D82A}">
                    <a16:rowId xmlns:a16="http://schemas.microsoft.com/office/drawing/2014/main" val="1758617562"/>
                  </a:ext>
                </a:extLst>
              </a:tr>
              <a:tr h="370840">
                <a:tc>
                  <a:txBody>
                    <a:bodyPr/>
                    <a:lstStyle/>
                    <a:p>
                      <a:r>
                        <a:rPr lang="en-US" dirty="0"/>
                        <a:t>2:15</a:t>
                      </a:r>
                    </a:p>
                  </a:txBody>
                  <a:tcPr/>
                </a:tc>
                <a:tc>
                  <a:txBody>
                    <a:bodyPr/>
                    <a:lstStyle/>
                    <a:p>
                      <a:r>
                        <a:rPr lang="en-US" dirty="0"/>
                        <a:t>Next Steps</a:t>
                      </a:r>
                    </a:p>
                  </a:txBody>
                  <a:tcPr/>
                </a:tc>
                <a:extLst>
                  <a:ext uri="{0D108BD9-81ED-4DB2-BD59-A6C34878D82A}">
                    <a16:rowId xmlns:a16="http://schemas.microsoft.com/office/drawing/2014/main" val="2859110119"/>
                  </a:ext>
                </a:extLst>
              </a:tr>
              <a:tr h="370840">
                <a:tc>
                  <a:txBody>
                    <a:bodyPr/>
                    <a:lstStyle/>
                    <a:p>
                      <a:r>
                        <a:rPr lang="en-US" dirty="0"/>
                        <a:t>2:45</a:t>
                      </a:r>
                    </a:p>
                  </a:txBody>
                  <a:tcPr/>
                </a:tc>
                <a:tc>
                  <a:txBody>
                    <a:bodyPr/>
                    <a:lstStyle/>
                    <a:p>
                      <a:r>
                        <a:rPr lang="en-US" dirty="0"/>
                        <a:t>Closing Thoughts</a:t>
                      </a:r>
                    </a:p>
                  </a:txBody>
                  <a:tcPr/>
                </a:tc>
                <a:extLst>
                  <a:ext uri="{0D108BD9-81ED-4DB2-BD59-A6C34878D82A}">
                    <a16:rowId xmlns:a16="http://schemas.microsoft.com/office/drawing/2014/main" val="2862309597"/>
                  </a:ext>
                </a:extLst>
              </a:tr>
              <a:tr h="370840">
                <a:tc>
                  <a:txBody>
                    <a:bodyPr/>
                    <a:lstStyle/>
                    <a:p>
                      <a:r>
                        <a:rPr lang="en-US" dirty="0"/>
                        <a:t>3:00</a:t>
                      </a:r>
                    </a:p>
                  </a:txBody>
                  <a:tcPr/>
                </a:tc>
                <a:tc>
                  <a:txBody>
                    <a:bodyPr/>
                    <a:lstStyle/>
                    <a:p>
                      <a:r>
                        <a:rPr lang="en-US" dirty="0"/>
                        <a:t>Adjourn</a:t>
                      </a:r>
                    </a:p>
                  </a:txBody>
                  <a:tcPr/>
                </a:tc>
                <a:extLst>
                  <a:ext uri="{0D108BD9-81ED-4DB2-BD59-A6C34878D82A}">
                    <a16:rowId xmlns:a16="http://schemas.microsoft.com/office/drawing/2014/main" val="602755076"/>
                  </a:ext>
                </a:extLst>
              </a:tr>
            </a:tbl>
          </a:graphicData>
        </a:graphic>
      </p:graphicFrame>
    </p:spTree>
    <p:extLst>
      <p:ext uri="{BB962C8B-B14F-4D97-AF65-F5344CB8AC3E}">
        <p14:creationId xmlns:p14="http://schemas.microsoft.com/office/powerpoint/2010/main" val="1800149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D26CAFD3-DEF3-CD74-DEFD-80C94E2EE447}"/>
              </a:ext>
            </a:extLst>
          </p:cNvPr>
          <p:cNvSpPr>
            <a:spLocks noGrp="1"/>
          </p:cNvSpPr>
          <p:nvPr>
            <p:ph type="ctrTitle"/>
          </p:nvPr>
        </p:nvSpPr>
        <p:spPr>
          <a:xfrm>
            <a:off x="2768688" y="1733927"/>
            <a:ext cx="7157631" cy="2310312"/>
          </a:xfrm>
        </p:spPr>
        <p:txBody>
          <a:bodyPr>
            <a:normAutofit fontScale="90000"/>
          </a:bodyPr>
          <a:lstStyle/>
          <a:p>
            <a:r>
              <a:rPr lang="en-US" sz="5200">
                <a:solidFill>
                  <a:schemeClr val="tx2"/>
                </a:solidFill>
              </a:rPr>
              <a:t>Update on Protected Lands Data 2022 – Chesapeake Bay Watershed</a:t>
            </a:r>
          </a:p>
        </p:txBody>
      </p:sp>
      <p:sp>
        <p:nvSpPr>
          <p:cNvPr id="3" name="Subtitle 2">
            <a:extLst>
              <a:ext uri="{FF2B5EF4-FFF2-40B4-BE49-F238E27FC236}">
                <a16:creationId xmlns:a16="http://schemas.microsoft.com/office/drawing/2014/main" id="{72CF110F-A3AC-E29F-B4C0-FECA21FD1044}"/>
              </a:ext>
            </a:extLst>
          </p:cNvPr>
          <p:cNvSpPr>
            <a:spLocks noGrp="1"/>
          </p:cNvSpPr>
          <p:nvPr>
            <p:ph type="subTitle" idx="1"/>
          </p:nvPr>
        </p:nvSpPr>
        <p:spPr>
          <a:xfrm>
            <a:off x="3215729" y="4165152"/>
            <a:ext cx="5760846" cy="682079"/>
          </a:xfrm>
        </p:spPr>
        <p:txBody>
          <a:bodyPr>
            <a:noAutofit/>
          </a:bodyPr>
          <a:lstStyle/>
          <a:p>
            <a:r>
              <a:rPr lang="en-US" sz="2000" dirty="0">
                <a:solidFill>
                  <a:schemeClr val="tx2"/>
                </a:solidFill>
              </a:rPr>
              <a:t>Renee Thompson, USGS, Chesapeake Bay Program</a:t>
            </a:r>
          </a:p>
          <a:p>
            <a:r>
              <a:rPr lang="en-US" sz="2000" dirty="0">
                <a:solidFill>
                  <a:schemeClr val="tx2"/>
                </a:solidFill>
              </a:rPr>
              <a:t>November 10, 2022</a:t>
            </a:r>
          </a:p>
          <a:p>
            <a:r>
              <a:rPr lang="en-US" sz="2000" dirty="0">
                <a:solidFill>
                  <a:schemeClr val="tx2"/>
                </a:solidFill>
              </a:rPr>
              <a:t>Chesapeake Conservation Partnership </a:t>
            </a:r>
          </a:p>
          <a:p>
            <a:pPr>
              <a:spcBef>
                <a:spcPts val="0"/>
              </a:spcBef>
            </a:pPr>
            <a:r>
              <a:rPr lang="en-US" sz="2000" dirty="0">
                <a:solidFill>
                  <a:schemeClr val="tx2"/>
                </a:solidFill>
              </a:rPr>
              <a:t>Annual Meeting</a:t>
            </a:r>
          </a:p>
        </p:txBody>
      </p:sp>
      <p:pic>
        <p:nvPicPr>
          <p:cNvPr id="4" name="Picture 3">
            <a:extLst>
              <a:ext uri="{FF2B5EF4-FFF2-40B4-BE49-F238E27FC236}">
                <a16:creationId xmlns:a16="http://schemas.microsoft.com/office/drawing/2014/main" id="{D7263D49-BCD1-01AC-BF53-3524EE1EC0CB}"/>
              </a:ext>
            </a:extLst>
          </p:cNvPr>
          <p:cNvPicPr>
            <a:picLocks noChangeAspect="1"/>
          </p:cNvPicPr>
          <p:nvPr/>
        </p:nvPicPr>
        <p:blipFill>
          <a:blip r:embed="rId2"/>
          <a:stretch>
            <a:fillRect/>
          </a:stretch>
        </p:blipFill>
        <p:spPr>
          <a:xfrm>
            <a:off x="162560" y="6016717"/>
            <a:ext cx="3098800" cy="721137"/>
          </a:xfrm>
          <a:prstGeom prst="rect">
            <a:avLst/>
          </a:prstGeom>
        </p:spPr>
      </p:pic>
    </p:spTree>
    <p:extLst>
      <p:ext uri="{BB962C8B-B14F-4D97-AF65-F5344CB8AC3E}">
        <p14:creationId xmlns:p14="http://schemas.microsoft.com/office/powerpoint/2010/main" val="4109737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8B0265-2B8C-4F1E-9753-03B3C53B1BF0}"/>
              </a:ext>
            </a:extLst>
          </p:cNvPr>
          <p:cNvPicPr>
            <a:picLocks noChangeAspect="1"/>
          </p:cNvPicPr>
          <p:nvPr/>
        </p:nvPicPr>
        <p:blipFill>
          <a:blip r:embed="rId3"/>
          <a:stretch>
            <a:fillRect/>
          </a:stretch>
        </p:blipFill>
        <p:spPr>
          <a:xfrm>
            <a:off x="0" y="364204"/>
            <a:ext cx="12192000" cy="5861145"/>
          </a:xfrm>
          <a:prstGeom prst="rect">
            <a:avLst/>
          </a:prstGeom>
        </p:spPr>
      </p:pic>
      <p:sp>
        <p:nvSpPr>
          <p:cNvPr id="5" name="TextBox 4">
            <a:extLst>
              <a:ext uri="{FF2B5EF4-FFF2-40B4-BE49-F238E27FC236}">
                <a16:creationId xmlns:a16="http://schemas.microsoft.com/office/drawing/2014/main" id="{D2C2A34E-897F-4252-A15B-AD95B65E0DE3}"/>
              </a:ext>
            </a:extLst>
          </p:cNvPr>
          <p:cNvSpPr txBox="1"/>
          <p:nvPr/>
        </p:nvSpPr>
        <p:spPr>
          <a:xfrm>
            <a:off x="2874629" y="6225349"/>
            <a:ext cx="7885651" cy="3796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0" cap="none" spc="0" normalizeH="0" baseline="0" noProof="0">
                <a:ln>
                  <a:noFill/>
                </a:ln>
                <a:solidFill>
                  <a:srgbClr val="000000"/>
                </a:solidFill>
                <a:effectLst/>
                <a:uLnTx/>
                <a:uFillTx/>
                <a:latin typeface="Arial"/>
                <a:ea typeface="+mn-ea"/>
                <a:cs typeface="Arial"/>
                <a:sym typeface="Arial"/>
              </a:rPr>
              <a:t>https://www.chesapeakeprogress.com/conserved-lands/protected-lands</a:t>
            </a:r>
          </a:p>
        </p:txBody>
      </p:sp>
    </p:spTree>
    <p:extLst>
      <p:ext uri="{BB962C8B-B14F-4D97-AF65-F5344CB8AC3E}">
        <p14:creationId xmlns:p14="http://schemas.microsoft.com/office/powerpoint/2010/main" val="2311473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CE9FABE-5B14-7E52-110B-E480C8D01A02}"/>
              </a:ext>
            </a:extLst>
          </p:cNvPr>
          <p:cNvPicPr>
            <a:picLocks noChangeAspect="1"/>
          </p:cNvPicPr>
          <p:nvPr/>
        </p:nvPicPr>
        <p:blipFill rotWithShape="1">
          <a:blip r:embed="rId2"/>
          <a:srcRect b="53998"/>
          <a:stretch/>
        </p:blipFill>
        <p:spPr>
          <a:xfrm>
            <a:off x="0" y="364204"/>
            <a:ext cx="12192000" cy="2696237"/>
          </a:xfrm>
          <a:prstGeom prst="rect">
            <a:avLst/>
          </a:prstGeom>
        </p:spPr>
      </p:pic>
      <p:pic>
        <p:nvPicPr>
          <p:cNvPr id="7" name="Picture 6">
            <a:extLst>
              <a:ext uri="{FF2B5EF4-FFF2-40B4-BE49-F238E27FC236}">
                <a16:creationId xmlns:a16="http://schemas.microsoft.com/office/drawing/2014/main" id="{C5135E06-8AE7-A5D7-196F-D29F7A2BF86D}"/>
              </a:ext>
            </a:extLst>
          </p:cNvPr>
          <p:cNvPicPr>
            <a:picLocks noChangeAspect="1"/>
          </p:cNvPicPr>
          <p:nvPr/>
        </p:nvPicPr>
        <p:blipFill>
          <a:blip r:embed="rId3"/>
          <a:stretch>
            <a:fillRect/>
          </a:stretch>
        </p:blipFill>
        <p:spPr>
          <a:xfrm>
            <a:off x="0" y="5894296"/>
            <a:ext cx="4150068" cy="963704"/>
          </a:xfrm>
          <a:prstGeom prst="rect">
            <a:avLst/>
          </a:prstGeom>
        </p:spPr>
      </p:pic>
      <p:pic>
        <p:nvPicPr>
          <p:cNvPr id="12" name="Picture 11">
            <a:extLst>
              <a:ext uri="{FF2B5EF4-FFF2-40B4-BE49-F238E27FC236}">
                <a16:creationId xmlns:a16="http://schemas.microsoft.com/office/drawing/2014/main" id="{EB51CA4E-EEE5-C9AC-B52A-BB36B1A936F7}"/>
              </a:ext>
            </a:extLst>
          </p:cNvPr>
          <p:cNvPicPr>
            <a:picLocks noChangeAspect="1"/>
          </p:cNvPicPr>
          <p:nvPr/>
        </p:nvPicPr>
        <p:blipFill>
          <a:blip r:embed="rId4"/>
          <a:stretch>
            <a:fillRect/>
          </a:stretch>
        </p:blipFill>
        <p:spPr>
          <a:xfrm>
            <a:off x="263260" y="3028894"/>
            <a:ext cx="1924319" cy="400106"/>
          </a:xfrm>
          <a:prstGeom prst="rect">
            <a:avLst/>
          </a:prstGeom>
        </p:spPr>
      </p:pic>
      <p:sp>
        <p:nvSpPr>
          <p:cNvPr id="14" name="TextBox 13">
            <a:extLst>
              <a:ext uri="{FF2B5EF4-FFF2-40B4-BE49-F238E27FC236}">
                <a16:creationId xmlns:a16="http://schemas.microsoft.com/office/drawing/2014/main" id="{CDEA7145-2EA7-F0EA-F2DB-222C5B8BFB1C}"/>
              </a:ext>
            </a:extLst>
          </p:cNvPr>
          <p:cNvSpPr txBox="1"/>
          <p:nvPr/>
        </p:nvSpPr>
        <p:spPr>
          <a:xfrm>
            <a:off x="2450839" y="3028894"/>
            <a:ext cx="9249749" cy="2677656"/>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Gill Sans MT" panose="020B0502020104020203"/>
                <a:ea typeface="+mn-ea"/>
                <a:cs typeface="+mn-cs"/>
              </a:rPr>
              <a:t>~1.5 million acres* have been protected since 2010 baseline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Gill Sans MT" panose="020B0502020104020203"/>
                <a:ea typeface="+mn-ea"/>
                <a:cs typeface="+mn-cs"/>
              </a:rPr>
              <a:t>75% of our goal of 2 million acres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Gill Sans MT" panose="020B0502020104020203"/>
                <a:ea typeface="+mn-ea"/>
                <a:cs typeface="+mn-cs"/>
              </a:rPr>
              <a:t>Our </a:t>
            </a:r>
            <a:r>
              <a:rPr kumimoji="0" lang="en-US" sz="2400" b="0" i="0" u="none" strike="noStrike" kern="1200" cap="none" spc="0" normalizeH="0" baseline="0" noProof="0">
                <a:ln>
                  <a:noFill/>
                </a:ln>
                <a:solidFill>
                  <a:srgbClr val="FF0000"/>
                </a:solidFill>
                <a:effectLst/>
                <a:uLnTx/>
                <a:uFillTx/>
                <a:latin typeface="Gill Sans MT" panose="020B0502020104020203"/>
                <a:ea typeface="+mn-ea"/>
                <a:cs typeface="+mn-cs"/>
              </a:rPr>
              <a:t>rate</a:t>
            </a:r>
            <a:r>
              <a:rPr kumimoji="0" lang="en-US" sz="2400" b="0" i="0" u="none" strike="noStrike" kern="1200" cap="none" spc="0" normalizeH="0" baseline="0" noProof="0">
                <a:ln>
                  <a:noFill/>
                </a:ln>
                <a:solidFill>
                  <a:srgbClr val="000000"/>
                </a:solidFill>
                <a:effectLst/>
                <a:uLnTx/>
                <a:uFillTx/>
                <a:latin typeface="Gill Sans MT" panose="020B0502020104020203"/>
                <a:ea typeface="+mn-ea"/>
                <a:cs typeface="+mn-cs"/>
              </a:rPr>
              <a:t> of land conservation has </a:t>
            </a:r>
            <a:r>
              <a:rPr kumimoji="0" lang="en-US" sz="2400" b="0" i="0" u="none" strike="noStrike" kern="1200" cap="none" spc="0" normalizeH="0" baseline="0" noProof="0">
                <a:ln>
                  <a:noFill/>
                </a:ln>
                <a:solidFill>
                  <a:srgbClr val="FF0000"/>
                </a:solidFill>
                <a:effectLst/>
                <a:uLnTx/>
                <a:uFillTx/>
                <a:latin typeface="Gill Sans MT" panose="020B0502020104020203"/>
                <a:ea typeface="+mn-ea"/>
                <a:cs typeface="+mn-cs"/>
              </a:rPr>
              <a:t>decreased</a:t>
            </a:r>
            <a:r>
              <a:rPr kumimoji="0" lang="en-US" sz="2400" b="0" i="0" u="none" strike="noStrike" kern="1200" cap="none" spc="0" normalizeH="0" baseline="0" noProof="0">
                <a:ln>
                  <a:noFill/>
                </a:ln>
                <a:solidFill>
                  <a:srgbClr val="000000"/>
                </a:solidFill>
                <a:effectLst/>
                <a:uLnTx/>
                <a:uFillTx/>
                <a:latin typeface="Gill Sans MT" panose="020B0502020104020203"/>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Gill Sans MT" panose="020B0502020104020203"/>
                <a:ea typeface="+mn-ea"/>
                <a:cs typeface="+mn-cs"/>
              </a:rPr>
              <a:t>~150,000 acres on average per year between 2010 and 2018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Gill Sans MT" panose="020B0502020104020203"/>
                <a:ea typeface="+mn-ea"/>
                <a:cs typeface="+mn-cs"/>
              </a:rPr>
              <a:t>~126,000 acres per year between 2010 – 2022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Gill Sans MT" panose="020B0502020104020203"/>
                <a:ea typeface="+mn-ea"/>
                <a:cs typeface="+mn-cs"/>
              </a:rPr>
              <a:t>We will fall just short of our goal reaching ~95% at the current rate</a:t>
            </a:r>
          </a:p>
        </p:txBody>
      </p:sp>
    </p:spTree>
    <p:extLst>
      <p:ext uri="{BB962C8B-B14F-4D97-AF65-F5344CB8AC3E}">
        <p14:creationId xmlns:p14="http://schemas.microsoft.com/office/powerpoint/2010/main" val="1091475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Shape 163"/>
        <p:cNvGrpSpPr/>
        <p:nvPr/>
      </p:nvGrpSpPr>
      <p:grpSpPr>
        <a:xfrm>
          <a:off x="0" y="0"/>
          <a:ext cx="0" cy="0"/>
          <a:chOff x="0" y="0"/>
          <a:chExt cx="0" cy="0"/>
        </a:xfrm>
      </p:grpSpPr>
      <p:sp>
        <p:nvSpPr>
          <p:cNvPr id="6" name="Title 5">
            <a:extLst>
              <a:ext uri="{FF2B5EF4-FFF2-40B4-BE49-F238E27FC236}">
                <a16:creationId xmlns:a16="http://schemas.microsoft.com/office/drawing/2014/main" id="{BCA9BB9A-15E4-34AA-3F89-9D316973F675}"/>
              </a:ext>
            </a:extLst>
          </p:cNvPr>
          <p:cNvSpPr>
            <a:spLocks noGrp="1"/>
          </p:cNvSpPr>
          <p:nvPr>
            <p:ph type="title"/>
          </p:nvPr>
        </p:nvSpPr>
        <p:spPr/>
        <p:txBody>
          <a:bodyPr>
            <a:normAutofit fontScale="90000"/>
          </a:bodyPr>
          <a:lstStyle/>
          <a:p>
            <a:r>
              <a:rPr lang="en-US"/>
              <a:t>Progress Toward 2 million Acre Goal</a:t>
            </a:r>
          </a:p>
        </p:txBody>
      </p:sp>
      <p:sp>
        <p:nvSpPr>
          <p:cNvPr id="165" name="Google Shape;165;p2"/>
          <p:cNvSpPr txBox="1">
            <a:spLocks noGrp="1"/>
          </p:cNvSpPr>
          <p:nvPr>
            <p:ph type="sldNum" sz="quarter" idx="16"/>
          </p:nvPr>
        </p:nvSpPr>
        <p:spPr>
          <a:prstGeom prst="rect">
            <a:avLst/>
          </a:prstGeom>
          <a:noFill/>
          <a:ln>
            <a:noFill/>
          </a:ln>
        </p:spPr>
        <p:txBody>
          <a:bodyPr spcFirstLastPara="1" vert="horz" wrap="square" lIns="0" tIns="0" rIns="0" bIns="0" rtlCol="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fld id="{00000000-1234-1234-1234-123412341234}" type="slidenum">
              <a:rPr kumimoji="0" lang="en" sz="1100" b="0" i="0" u="none" strike="noStrike" kern="0" cap="none" spc="0" normalizeH="0" baseline="0" noProof="0">
                <a:ln>
                  <a:noFill/>
                </a:ln>
                <a:solidFill>
                  <a:srgbClr val="4A5356"/>
                </a:solidFill>
                <a:effectLst/>
                <a:uLnTx/>
                <a:uFillTx/>
                <a:latin typeface="Gill Sans MT" panose="020B0502020104020203"/>
                <a:ea typeface="+mn-ea"/>
                <a:cs typeface="+mn-cs"/>
              </a:rPr>
              <a:pPr marL="0" marR="0" lvl="0" indent="0" algn="ctr" defTabSz="1219170" rtl="0" eaLnBrk="1" fontAlgn="auto" latinLnBrk="0" hangingPunct="1">
                <a:lnSpc>
                  <a:spcPct val="100000"/>
                </a:lnSpc>
                <a:spcBef>
                  <a:spcPts val="0"/>
                </a:spcBef>
                <a:spcAft>
                  <a:spcPts val="0"/>
                </a:spcAft>
                <a:buClrTx/>
                <a:buSzTx/>
                <a:buFontTx/>
                <a:buNone/>
                <a:tabLst/>
                <a:defRPr/>
              </a:pPr>
              <a:t>14</a:t>
            </a:fld>
            <a:endParaRPr kumimoji="0" sz="1100" b="0" i="0" u="none" strike="noStrike" kern="0" cap="none" spc="0" normalizeH="0" baseline="0" noProof="0">
              <a:ln>
                <a:noFill/>
              </a:ln>
              <a:solidFill>
                <a:srgbClr val="4A5356"/>
              </a:solidFill>
              <a:effectLst/>
              <a:uLnTx/>
              <a:uFillTx/>
              <a:latin typeface="Gill Sans MT" panose="020B0502020104020203"/>
              <a:ea typeface="+mn-ea"/>
              <a:cs typeface="+mn-cs"/>
            </a:endParaRPr>
          </a:p>
        </p:txBody>
      </p:sp>
      <p:pic>
        <p:nvPicPr>
          <p:cNvPr id="12" name="Picture 11">
            <a:extLst>
              <a:ext uri="{FF2B5EF4-FFF2-40B4-BE49-F238E27FC236}">
                <a16:creationId xmlns:a16="http://schemas.microsoft.com/office/drawing/2014/main" id="{79B851DE-5F5F-8FC6-4652-7D469C88AFCB}"/>
              </a:ext>
            </a:extLst>
          </p:cNvPr>
          <p:cNvPicPr>
            <a:picLocks noChangeAspect="1"/>
          </p:cNvPicPr>
          <p:nvPr/>
        </p:nvPicPr>
        <p:blipFill>
          <a:blip r:embed="rId3"/>
          <a:stretch>
            <a:fillRect/>
          </a:stretch>
        </p:blipFill>
        <p:spPr>
          <a:xfrm>
            <a:off x="162560" y="6016717"/>
            <a:ext cx="3098800" cy="721137"/>
          </a:xfrm>
          <a:prstGeom prst="rect">
            <a:avLst/>
          </a:prstGeom>
        </p:spPr>
      </p:pic>
      <p:graphicFrame>
        <p:nvGraphicFramePr>
          <p:cNvPr id="3" name="Table 2">
            <a:extLst>
              <a:ext uri="{FF2B5EF4-FFF2-40B4-BE49-F238E27FC236}">
                <a16:creationId xmlns:a16="http://schemas.microsoft.com/office/drawing/2014/main" id="{4AE7BBF8-6DF7-92BD-8C8D-59FD71C9FC0F}"/>
              </a:ext>
            </a:extLst>
          </p:cNvPr>
          <p:cNvGraphicFramePr>
            <a:graphicFrameLocks noGrp="1"/>
          </p:cNvGraphicFramePr>
          <p:nvPr/>
        </p:nvGraphicFramePr>
        <p:xfrm>
          <a:off x="162560" y="2311086"/>
          <a:ext cx="11059779" cy="1501049"/>
        </p:xfrm>
        <a:graphic>
          <a:graphicData uri="http://schemas.openxmlformats.org/drawingml/2006/table">
            <a:tbl>
              <a:tblPr/>
              <a:tblGrid>
                <a:gridCol w="5286899">
                  <a:extLst>
                    <a:ext uri="{9D8B030D-6E8A-4147-A177-3AD203B41FA5}">
                      <a16:colId xmlns:a16="http://schemas.microsoft.com/office/drawing/2014/main" val="533359462"/>
                    </a:ext>
                  </a:extLst>
                </a:gridCol>
                <a:gridCol w="942511">
                  <a:extLst>
                    <a:ext uri="{9D8B030D-6E8A-4147-A177-3AD203B41FA5}">
                      <a16:colId xmlns:a16="http://schemas.microsoft.com/office/drawing/2014/main" val="1807999427"/>
                    </a:ext>
                  </a:extLst>
                </a:gridCol>
                <a:gridCol w="942511">
                  <a:extLst>
                    <a:ext uri="{9D8B030D-6E8A-4147-A177-3AD203B41FA5}">
                      <a16:colId xmlns:a16="http://schemas.microsoft.com/office/drawing/2014/main" val="1610188736"/>
                    </a:ext>
                  </a:extLst>
                </a:gridCol>
                <a:gridCol w="942511">
                  <a:extLst>
                    <a:ext uri="{9D8B030D-6E8A-4147-A177-3AD203B41FA5}">
                      <a16:colId xmlns:a16="http://schemas.microsoft.com/office/drawing/2014/main" val="2822084567"/>
                    </a:ext>
                  </a:extLst>
                </a:gridCol>
                <a:gridCol w="1060325">
                  <a:extLst>
                    <a:ext uri="{9D8B030D-6E8A-4147-A177-3AD203B41FA5}">
                      <a16:colId xmlns:a16="http://schemas.microsoft.com/office/drawing/2014/main" val="699027614"/>
                    </a:ext>
                  </a:extLst>
                </a:gridCol>
                <a:gridCol w="942511">
                  <a:extLst>
                    <a:ext uri="{9D8B030D-6E8A-4147-A177-3AD203B41FA5}">
                      <a16:colId xmlns:a16="http://schemas.microsoft.com/office/drawing/2014/main" val="2383257092"/>
                    </a:ext>
                  </a:extLst>
                </a:gridCol>
                <a:gridCol w="942511">
                  <a:extLst>
                    <a:ext uri="{9D8B030D-6E8A-4147-A177-3AD203B41FA5}">
                      <a16:colId xmlns:a16="http://schemas.microsoft.com/office/drawing/2014/main" val="997466001"/>
                    </a:ext>
                  </a:extLst>
                </a:gridCol>
              </a:tblGrid>
              <a:tr h="313972">
                <a:tc gridSpan="3">
                  <a:txBody>
                    <a:bodyPr/>
                    <a:lstStyle/>
                    <a:p>
                      <a:pPr algn="l" fontAlgn="b"/>
                      <a:r>
                        <a:rPr lang="en-US" sz="1500" b="1" i="0" u="none" strike="noStrike">
                          <a:solidFill>
                            <a:srgbClr val="000000"/>
                          </a:solidFill>
                          <a:effectLst/>
                          <a:latin typeface="Arial" panose="020B0604020202020204" pitchFamily="34" charset="0"/>
                        </a:rPr>
                        <a:t>Protected Lands Summary</a:t>
                      </a:r>
                    </a:p>
                  </a:txBody>
                  <a:tcPr marL="116463" marR="116463" marT="58231" marB="58231"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l" fontAlgn="b"/>
                      <a:r>
                        <a:rPr lang="en-US" sz="1300" b="0" i="0" u="none" strike="noStrike">
                          <a:solidFill>
                            <a:srgbClr val="FF0000"/>
                          </a:solidFill>
                          <a:effectLst/>
                          <a:latin typeface="Arial" panose="020B0604020202020204" pitchFamily="34" charset="0"/>
                        </a:rPr>
                        <a:t> </a:t>
                      </a:r>
                    </a:p>
                  </a:txBody>
                  <a:tcPr marL="12132" marR="12132" marT="12132" marB="0" anchor="b">
                    <a:lnL>
                      <a:noFill/>
                    </a:lnL>
                    <a:lnR>
                      <a:noFill/>
                    </a:lnR>
                    <a:lnT w="6350" cap="flat" cmpd="sng" algn="ctr">
                      <a:solidFill>
                        <a:srgbClr val="C0C0C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300" b="0" i="0" u="none" strike="noStrike">
                          <a:solidFill>
                            <a:srgbClr val="FF0000"/>
                          </a:solidFill>
                          <a:effectLst/>
                          <a:latin typeface="Arial" panose="020B0604020202020204" pitchFamily="34" charset="0"/>
                        </a:rPr>
                        <a:t> </a:t>
                      </a:r>
                    </a:p>
                  </a:txBody>
                  <a:tcPr marL="12132" marR="12132" marT="12132" marB="0" anchor="b">
                    <a:lnL>
                      <a:noFill/>
                    </a:lnL>
                    <a:lnR>
                      <a:noFill/>
                    </a:lnR>
                    <a:lnT w="6350" cap="flat" cmpd="sng" algn="ctr">
                      <a:solidFill>
                        <a:srgbClr val="C0C0C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300" b="0" i="0" u="none" strike="noStrike">
                          <a:solidFill>
                            <a:srgbClr val="FF0000"/>
                          </a:solidFill>
                          <a:effectLst/>
                          <a:latin typeface="Arial" panose="020B0604020202020204" pitchFamily="34" charset="0"/>
                        </a:rPr>
                        <a:t> </a:t>
                      </a:r>
                    </a:p>
                  </a:txBody>
                  <a:tcPr marL="12132" marR="12132" marT="12132" marB="0" anchor="b">
                    <a:lnL>
                      <a:noFill/>
                    </a:lnL>
                    <a:lnR>
                      <a:noFill/>
                    </a:lnR>
                    <a:lnT w="6350" cap="flat" cmpd="sng" algn="ctr">
                      <a:solidFill>
                        <a:srgbClr val="C0C0C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300" b="0" i="0" u="none" strike="noStrike">
                          <a:solidFill>
                            <a:srgbClr val="FF0000"/>
                          </a:solidFill>
                          <a:effectLst/>
                          <a:latin typeface="Arial" panose="020B0604020202020204" pitchFamily="34" charset="0"/>
                        </a:rPr>
                        <a:t> </a:t>
                      </a:r>
                    </a:p>
                  </a:txBody>
                  <a:tcPr marL="12132" marR="12132" marT="12132" marB="0" anchor="b">
                    <a:lnL>
                      <a:noFill/>
                    </a:lnL>
                    <a:lnR>
                      <a:noFill/>
                    </a:lnR>
                    <a:lnT w="6350" cap="flat" cmpd="sng" algn="ctr">
                      <a:solidFill>
                        <a:srgbClr val="C0C0C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4795124"/>
                  </a:ext>
                </a:extLst>
              </a:tr>
              <a:tr h="299700">
                <a:tc>
                  <a:txBody>
                    <a:bodyPr/>
                    <a:lstStyle/>
                    <a:p>
                      <a:pPr algn="l" fontAlgn="b"/>
                      <a:r>
                        <a:rPr lang="en-US" sz="1300" b="1" i="0" u="none" strike="noStrike">
                          <a:solidFill>
                            <a:srgbClr val="FFFFFF"/>
                          </a:solidFill>
                          <a:effectLst/>
                          <a:latin typeface="Arial" panose="020B0604020202020204" pitchFamily="34" charset="0"/>
                        </a:rPr>
                        <a:t>Year</a:t>
                      </a:r>
                    </a:p>
                  </a:txBody>
                  <a:tcPr marL="12132" marR="12132" marT="1213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tc>
                  <a:txBody>
                    <a:bodyPr/>
                    <a:lstStyle/>
                    <a:p>
                      <a:pPr algn="l" fontAlgn="b"/>
                      <a:r>
                        <a:rPr lang="en-US" sz="1300" b="1" i="0" u="none" strike="noStrike">
                          <a:solidFill>
                            <a:srgbClr val="FFFFFF"/>
                          </a:solidFill>
                          <a:effectLst/>
                          <a:latin typeface="Arial" panose="020B0604020202020204" pitchFamily="34" charset="0"/>
                        </a:rPr>
                        <a:t>2010</a:t>
                      </a:r>
                    </a:p>
                  </a:txBody>
                  <a:tcPr marL="12132" marR="12132" marT="1213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0AD47"/>
                    </a:solidFill>
                  </a:tcPr>
                </a:tc>
                <a:tc>
                  <a:txBody>
                    <a:bodyPr/>
                    <a:lstStyle/>
                    <a:p>
                      <a:pPr algn="l" fontAlgn="b"/>
                      <a:r>
                        <a:rPr lang="en-US" sz="1300" b="1" i="0" u="none" strike="noStrike">
                          <a:solidFill>
                            <a:srgbClr val="FFFFFF"/>
                          </a:solidFill>
                          <a:effectLst/>
                          <a:latin typeface="Arial" panose="020B0604020202020204" pitchFamily="34" charset="0"/>
                        </a:rPr>
                        <a:t>2011</a:t>
                      </a:r>
                    </a:p>
                  </a:txBody>
                  <a:tcPr marL="12132" marR="12132" marT="121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0AD47"/>
                    </a:solidFill>
                  </a:tcPr>
                </a:tc>
                <a:tc>
                  <a:txBody>
                    <a:bodyPr/>
                    <a:lstStyle/>
                    <a:p>
                      <a:pPr algn="l" fontAlgn="b"/>
                      <a:r>
                        <a:rPr lang="en-US" sz="1300" b="1" i="0" u="none" strike="noStrike">
                          <a:solidFill>
                            <a:srgbClr val="FFFFFF"/>
                          </a:solidFill>
                          <a:effectLst/>
                          <a:latin typeface="Arial" panose="020B0604020202020204" pitchFamily="34" charset="0"/>
                        </a:rPr>
                        <a:t>2013</a:t>
                      </a:r>
                    </a:p>
                  </a:txBody>
                  <a:tcPr marL="12132" marR="12132" marT="121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0AD47"/>
                    </a:solidFill>
                  </a:tcPr>
                </a:tc>
                <a:tc>
                  <a:txBody>
                    <a:bodyPr/>
                    <a:lstStyle/>
                    <a:p>
                      <a:pPr algn="l" fontAlgn="b"/>
                      <a:r>
                        <a:rPr lang="en-US" sz="1300" b="1" i="0" u="none" strike="noStrike">
                          <a:solidFill>
                            <a:srgbClr val="FFFFFF"/>
                          </a:solidFill>
                          <a:effectLst/>
                          <a:latin typeface="Arial" panose="020B0604020202020204" pitchFamily="34" charset="0"/>
                        </a:rPr>
                        <a:t>2015_16</a:t>
                      </a:r>
                    </a:p>
                  </a:txBody>
                  <a:tcPr marL="12132" marR="12132" marT="121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0AD47"/>
                    </a:solidFill>
                  </a:tcPr>
                </a:tc>
                <a:tc>
                  <a:txBody>
                    <a:bodyPr/>
                    <a:lstStyle/>
                    <a:p>
                      <a:pPr algn="l" fontAlgn="b"/>
                      <a:r>
                        <a:rPr lang="en-US" sz="1300" b="1" i="0" u="none" strike="noStrike">
                          <a:solidFill>
                            <a:srgbClr val="FFFFFF"/>
                          </a:solidFill>
                          <a:effectLst/>
                          <a:latin typeface="Arial" panose="020B0604020202020204" pitchFamily="34" charset="0"/>
                        </a:rPr>
                        <a:t>2018</a:t>
                      </a:r>
                    </a:p>
                  </a:txBody>
                  <a:tcPr marL="12132" marR="12132" marT="121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0AD47"/>
                    </a:solidFill>
                  </a:tcPr>
                </a:tc>
                <a:tc>
                  <a:txBody>
                    <a:bodyPr/>
                    <a:lstStyle/>
                    <a:p>
                      <a:pPr algn="l" fontAlgn="b"/>
                      <a:r>
                        <a:rPr lang="en-US" sz="1300" b="1" i="0" u="none" strike="noStrike">
                          <a:solidFill>
                            <a:srgbClr val="FFFFFF"/>
                          </a:solidFill>
                          <a:effectLst/>
                          <a:latin typeface="Arial" panose="020B0604020202020204" pitchFamily="34" charset="0"/>
                        </a:rPr>
                        <a:t>2022</a:t>
                      </a:r>
                    </a:p>
                  </a:txBody>
                  <a:tcPr marL="12132" marR="12132" marT="1213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70AD47"/>
                    </a:solidFill>
                  </a:tcPr>
                </a:tc>
                <a:extLst>
                  <a:ext uri="{0D108BD9-81ED-4DB2-BD59-A6C34878D82A}">
                    <a16:rowId xmlns:a16="http://schemas.microsoft.com/office/drawing/2014/main" val="250774524"/>
                  </a:ext>
                </a:extLst>
              </a:tr>
              <a:tr h="285429">
                <a:tc>
                  <a:txBody>
                    <a:bodyPr/>
                    <a:lstStyle/>
                    <a:p>
                      <a:pPr algn="l" fontAlgn="b"/>
                      <a:r>
                        <a:rPr lang="en-US" sz="1300" b="0" i="0" u="none" strike="noStrike">
                          <a:solidFill>
                            <a:srgbClr val="000000"/>
                          </a:solidFill>
                          <a:effectLst/>
                          <a:latin typeface="Arial" panose="020B0604020202020204" pitchFamily="34" charset="0"/>
                        </a:rPr>
                        <a:t>Watershed-Wide Cumulative Total Acres of Protected Land</a:t>
                      </a:r>
                    </a:p>
                  </a:txBody>
                  <a:tcPr marL="12132" marR="12132" marT="1213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300" b="0" i="0" u="none" strike="noStrike">
                          <a:solidFill>
                            <a:srgbClr val="000000"/>
                          </a:solidFill>
                          <a:effectLst/>
                          <a:latin typeface="Arial" panose="020B0604020202020204" pitchFamily="34" charset="0"/>
                        </a:rPr>
                        <a:t>7,800,000</a:t>
                      </a:r>
                    </a:p>
                  </a:txBody>
                  <a:tcPr marL="12132" marR="12132" marT="121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300" b="0" i="0" u="none" strike="noStrike">
                          <a:solidFill>
                            <a:srgbClr val="000000"/>
                          </a:solidFill>
                          <a:effectLst/>
                          <a:latin typeface="Arial" panose="020B0604020202020204" pitchFamily="34" charset="0"/>
                        </a:rPr>
                        <a:t>8,013,132</a:t>
                      </a:r>
                    </a:p>
                  </a:txBody>
                  <a:tcPr marL="12132" marR="12132" marT="121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300" b="0" i="0" u="none" strike="noStrike">
                          <a:solidFill>
                            <a:srgbClr val="000000"/>
                          </a:solidFill>
                          <a:effectLst/>
                          <a:latin typeface="Arial" panose="020B0604020202020204" pitchFamily="34" charset="0"/>
                        </a:rPr>
                        <a:t>8,409,076</a:t>
                      </a:r>
                    </a:p>
                  </a:txBody>
                  <a:tcPr marL="12132" marR="12132" marT="121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400" b="0" i="0" u="none" strike="noStrike">
                          <a:solidFill>
                            <a:srgbClr val="000000"/>
                          </a:solidFill>
                          <a:effectLst/>
                          <a:latin typeface="Calibri" panose="020F0502020204030204" pitchFamily="34" charset="0"/>
                        </a:rPr>
                        <a:t>8,804,577</a:t>
                      </a:r>
                    </a:p>
                  </a:txBody>
                  <a:tcPr marL="12132" marR="12132" marT="121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400" b="0" i="0" u="none" strike="noStrike">
                          <a:solidFill>
                            <a:srgbClr val="000000"/>
                          </a:solidFill>
                          <a:effectLst/>
                          <a:latin typeface="Calibri" panose="020F0502020204030204" pitchFamily="34" charset="0"/>
                        </a:rPr>
                        <a:t>9,158,456</a:t>
                      </a:r>
                    </a:p>
                  </a:txBody>
                  <a:tcPr marL="12132" marR="12132" marT="121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400" b="0" i="0" u="none" strike="noStrike">
                          <a:solidFill>
                            <a:srgbClr val="000000"/>
                          </a:solidFill>
                          <a:effectLst/>
                          <a:latin typeface="Calibri" panose="020F0502020204030204" pitchFamily="34" charset="0"/>
                        </a:rPr>
                        <a:t>9,317,709</a:t>
                      </a:r>
                    </a:p>
                  </a:txBody>
                  <a:tcPr marL="12132" marR="12132" marT="121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489711765"/>
                  </a:ext>
                </a:extLst>
              </a:tr>
              <a:tr h="285429">
                <a:tc>
                  <a:txBody>
                    <a:bodyPr/>
                    <a:lstStyle/>
                    <a:p>
                      <a:pPr algn="l" fontAlgn="b"/>
                      <a:r>
                        <a:rPr lang="en-US" sz="1300" b="0" i="0" u="none" strike="noStrike">
                          <a:solidFill>
                            <a:srgbClr val="000000"/>
                          </a:solidFill>
                          <a:effectLst/>
                          <a:latin typeface="Arial" panose="020B0604020202020204" pitchFamily="34" charset="0"/>
                        </a:rPr>
                        <a:t>Total Acres toward goal</a:t>
                      </a:r>
                    </a:p>
                  </a:txBody>
                  <a:tcPr marL="12132" marR="12132" marT="1213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auto"/>
                      <a:r>
                        <a:rPr lang="en-US" sz="1300" b="0" i="0" u="none" strike="noStrike">
                          <a:solidFill>
                            <a:srgbClr val="000000"/>
                          </a:solidFill>
                          <a:effectLst/>
                          <a:latin typeface="Arial" panose="020B0604020202020204" pitchFamily="34" charset="0"/>
                        </a:rPr>
                        <a:t>N/A</a:t>
                      </a:r>
                    </a:p>
                  </a:txBody>
                  <a:tcPr marL="12132" marR="12132" marT="121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300" b="0" i="0" u="none" strike="noStrike">
                          <a:solidFill>
                            <a:srgbClr val="000000"/>
                          </a:solidFill>
                          <a:effectLst/>
                          <a:latin typeface="Arial" panose="020B0604020202020204" pitchFamily="34" charset="0"/>
                        </a:rPr>
                        <a:t>213,132</a:t>
                      </a:r>
                    </a:p>
                  </a:txBody>
                  <a:tcPr marL="12132" marR="12132" marT="121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300" b="0" i="0" u="none" strike="noStrike">
                          <a:solidFill>
                            <a:srgbClr val="000000"/>
                          </a:solidFill>
                          <a:effectLst/>
                          <a:latin typeface="Arial" panose="020B0604020202020204" pitchFamily="34" charset="0"/>
                        </a:rPr>
                        <a:t>609,076</a:t>
                      </a:r>
                    </a:p>
                  </a:txBody>
                  <a:tcPr marL="12132" marR="12132" marT="121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300" b="0" i="0" u="none" strike="noStrike">
                          <a:solidFill>
                            <a:srgbClr val="000000"/>
                          </a:solidFill>
                          <a:effectLst/>
                          <a:latin typeface="Arial" panose="020B0604020202020204" pitchFamily="34" charset="0"/>
                        </a:rPr>
                        <a:t>1,004,577</a:t>
                      </a:r>
                    </a:p>
                  </a:txBody>
                  <a:tcPr marL="12132" marR="12132" marT="121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300" b="0" i="0" u="none" strike="noStrike">
                          <a:solidFill>
                            <a:srgbClr val="000000"/>
                          </a:solidFill>
                          <a:effectLst/>
                          <a:latin typeface="Arial" panose="020B0604020202020204" pitchFamily="34" charset="0"/>
                        </a:rPr>
                        <a:t>1,358,456</a:t>
                      </a:r>
                    </a:p>
                  </a:txBody>
                  <a:tcPr marL="12132" marR="12132" marT="121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300" b="0" i="0" u="none" strike="noStrike">
                          <a:solidFill>
                            <a:srgbClr val="000000"/>
                          </a:solidFill>
                          <a:effectLst/>
                          <a:latin typeface="Arial" panose="020B0604020202020204" pitchFamily="34" charset="0"/>
                        </a:rPr>
                        <a:t>1,517,709</a:t>
                      </a:r>
                    </a:p>
                  </a:txBody>
                  <a:tcPr marL="12132" marR="12132" marT="121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115767466"/>
                  </a:ext>
                </a:extLst>
              </a:tr>
              <a:tr h="285429">
                <a:tc>
                  <a:txBody>
                    <a:bodyPr/>
                    <a:lstStyle/>
                    <a:p>
                      <a:pPr algn="l" fontAlgn="b"/>
                      <a:r>
                        <a:rPr lang="en-US" sz="1300" b="0" i="0" u="none" strike="noStrike">
                          <a:solidFill>
                            <a:srgbClr val="000000"/>
                          </a:solidFill>
                          <a:effectLst/>
                          <a:latin typeface="Arial" panose="020B0604020202020204" pitchFamily="34" charset="0"/>
                        </a:rPr>
                        <a:t>Lands Preserved (percent of goal achieved)</a:t>
                      </a:r>
                    </a:p>
                  </a:txBody>
                  <a:tcPr marL="12132" marR="12132" marT="1213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l" fontAlgn="b"/>
                      <a:r>
                        <a:rPr lang="en-US" sz="1300" b="0" i="0" u="none" strike="noStrike">
                          <a:solidFill>
                            <a:srgbClr val="000000"/>
                          </a:solidFill>
                          <a:effectLst/>
                          <a:latin typeface="Arial" panose="020B0604020202020204" pitchFamily="34" charset="0"/>
                        </a:rPr>
                        <a:t>N/A</a:t>
                      </a:r>
                    </a:p>
                  </a:txBody>
                  <a:tcPr marL="12132" marR="12132" marT="121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300" b="0" i="0" u="none" strike="noStrike">
                          <a:solidFill>
                            <a:srgbClr val="000000"/>
                          </a:solidFill>
                          <a:effectLst/>
                          <a:latin typeface="Arial" panose="020B0604020202020204" pitchFamily="34" charset="0"/>
                        </a:rPr>
                        <a:t>10.66%</a:t>
                      </a:r>
                    </a:p>
                  </a:txBody>
                  <a:tcPr marL="12132" marR="12132" marT="121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300" b="0" i="0" u="none" strike="noStrike">
                          <a:solidFill>
                            <a:srgbClr val="000000"/>
                          </a:solidFill>
                          <a:effectLst/>
                          <a:latin typeface="Arial" panose="020B0604020202020204" pitchFamily="34" charset="0"/>
                        </a:rPr>
                        <a:t>30.45%</a:t>
                      </a:r>
                    </a:p>
                  </a:txBody>
                  <a:tcPr marL="12132" marR="12132" marT="121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300" b="0" i="0" u="none" strike="noStrike">
                          <a:solidFill>
                            <a:srgbClr val="000000"/>
                          </a:solidFill>
                          <a:effectLst/>
                          <a:latin typeface="Arial" panose="020B0604020202020204" pitchFamily="34" charset="0"/>
                        </a:rPr>
                        <a:t>50.23%</a:t>
                      </a:r>
                    </a:p>
                  </a:txBody>
                  <a:tcPr marL="12132" marR="12132" marT="121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300" b="0" i="0" u="none" strike="noStrike">
                          <a:solidFill>
                            <a:srgbClr val="000000"/>
                          </a:solidFill>
                          <a:effectLst/>
                          <a:latin typeface="Arial" panose="020B0604020202020204" pitchFamily="34" charset="0"/>
                        </a:rPr>
                        <a:t>67.92%</a:t>
                      </a:r>
                    </a:p>
                  </a:txBody>
                  <a:tcPr marL="12132" marR="12132" marT="121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300" b="0" i="0" u="none" strike="noStrike">
                          <a:solidFill>
                            <a:srgbClr val="000000"/>
                          </a:solidFill>
                          <a:effectLst/>
                          <a:latin typeface="Arial" panose="020B0604020202020204" pitchFamily="34" charset="0"/>
                        </a:rPr>
                        <a:t>75.89%</a:t>
                      </a:r>
                    </a:p>
                  </a:txBody>
                  <a:tcPr marL="12132" marR="12132" marT="121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846594920"/>
                  </a:ext>
                </a:extLst>
              </a:tr>
            </a:tbl>
          </a:graphicData>
        </a:graphic>
      </p:graphicFrame>
      <p:graphicFrame>
        <p:nvGraphicFramePr>
          <p:cNvPr id="4" name="Chart 3">
            <a:extLst>
              <a:ext uri="{FF2B5EF4-FFF2-40B4-BE49-F238E27FC236}">
                <a16:creationId xmlns:a16="http://schemas.microsoft.com/office/drawing/2014/main" id="{00000000-0008-0000-0100-00000A000000}"/>
              </a:ext>
            </a:extLst>
          </p:cNvPr>
          <p:cNvGraphicFramePr>
            <a:graphicFrameLocks/>
          </p:cNvGraphicFramePr>
          <p:nvPr/>
        </p:nvGraphicFramePr>
        <p:xfrm>
          <a:off x="5963281" y="3881390"/>
          <a:ext cx="6195491" cy="3047644"/>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9099ED68-A9C5-24ED-B0A2-A00560384D8D}"/>
              </a:ext>
            </a:extLst>
          </p:cNvPr>
          <p:cNvSpPr txBox="1"/>
          <p:nvPr/>
        </p:nvSpPr>
        <p:spPr>
          <a:xfrm>
            <a:off x="166428" y="3879268"/>
            <a:ext cx="637796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rPr>
              <a:t>~482,000 acres are needed to reach 2025 2-million-acre goal.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rPr>
              <a:t>~76% of our goal has been met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1538F26F-64AF-52C1-70DD-B520C54FDF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
        <p:nvSpPr>
          <p:cNvPr id="3" name="Title 3">
            <a:extLst>
              <a:ext uri="{FF2B5EF4-FFF2-40B4-BE49-F238E27FC236}">
                <a16:creationId xmlns:a16="http://schemas.microsoft.com/office/drawing/2014/main" id="{5D9AC40E-D7D2-2FC7-7060-C34317D67F8B}"/>
              </a:ext>
            </a:extLst>
          </p:cNvPr>
          <p:cNvSpPr txBox="1">
            <a:spLocks/>
          </p:cNvSpPr>
          <p:nvPr/>
        </p:nvSpPr>
        <p:spPr>
          <a:xfrm>
            <a:off x="220" y="2883463"/>
            <a:ext cx="3552500" cy="536889"/>
          </a:xfrm>
          <a:prstGeom prst="rect">
            <a:avLst/>
          </a:prstGeom>
        </p:spPr>
        <p:txBody>
          <a:bodyPr lIns="91440" tIns="45720" rIns="91440" bIns="45720" anchor="t"/>
          <a:lstStyle>
            <a:lvl1pPr algn="ctr" defTabSz="914377"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endParaRPr kumimoji="0" lang="en-US" sz="2800" b="0" i="0" u="none" strike="noStrike" kern="1200" cap="all" spc="200" normalizeH="0" baseline="0" noProof="0">
              <a:ln>
                <a:noFill/>
              </a:ln>
              <a:solidFill>
                <a:srgbClr val="262626"/>
              </a:solidFill>
              <a:effectLst/>
              <a:uLnTx/>
              <a:uFillTx/>
              <a:latin typeface="Gill Sans MT" panose="020B0502020104020203"/>
              <a:ea typeface="+mj-ea"/>
              <a:cs typeface="+mj-cs"/>
            </a:endParaRPr>
          </a:p>
        </p:txBody>
      </p:sp>
      <p:sp>
        <p:nvSpPr>
          <p:cNvPr id="4" name="TextBox 3">
            <a:extLst>
              <a:ext uri="{FF2B5EF4-FFF2-40B4-BE49-F238E27FC236}">
                <a16:creationId xmlns:a16="http://schemas.microsoft.com/office/drawing/2014/main" id="{E276A1A3-6F63-8896-CE10-84B973684688}"/>
              </a:ext>
            </a:extLst>
          </p:cNvPr>
          <p:cNvSpPr txBox="1"/>
          <p:nvPr/>
        </p:nvSpPr>
        <p:spPr>
          <a:xfrm>
            <a:off x="302654" y="313386"/>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a:ln>
                  <a:noFill/>
                </a:ln>
                <a:solidFill>
                  <a:srgbClr val="262626"/>
                </a:solidFill>
                <a:effectLst/>
                <a:uLnTx/>
                <a:uFillTx/>
                <a:latin typeface="Gill Sans MT" panose="020B0502020104020203"/>
                <a:ea typeface="+mn-ea"/>
                <a:cs typeface="+mn-cs"/>
              </a:rPr>
              <a:t>Chesapeake bay watershed CCP high value lands</a:t>
            </a: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562947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DF3B4DB-30F2-432E-8EEA-3B9C979BA31B}"/>
              </a:ext>
            </a:extLst>
          </p:cNvPr>
          <p:cNvGraphicFramePr>
            <a:graphicFrameLocks/>
          </p:cNvGraphicFramePr>
          <p:nvPr/>
        </p:nvGraphicFramePr>
        <p:xfrm>
          <a:off x="804334" y="804334"/>
          <a:ext cx="10583332" cy="52493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49448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0000000-0008-0000-0000-000009000000}"/>
              </a:ext>
            </a:extLst>
          </p:cNvPr>
          <p:cNvGraphicFramePr>
            <a:graphicFrameLocks/>
          </p:cNvGraphicFramePr>
          <p:nvPr/>
        </p:nvGraphicFramePr>
        <p:xfrm>
          <a:off x="804334" y="804334"/>
          <a:ext cx="10583332" cy="52493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57039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100-000004000000}"/>
              </a:ext>
            </a:extLst>
          </p:cNvPr>
          <p:cNvGraphicFramePr>
            <a:graphicFrameLocks/>
          </p:cNvGraphicFramePr>
          <p:nvPr/>
        </p:nvGraphicFramePr>
        <p:xfrm>
          <a:off x="-2624" y="2313755"/>
          <a:ext cx="4857750" cy="417505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00000000-0008-0000-0200-000014000000}"/>
              </a:ext>
            </a:extLst>
          </p:cNvPr>
          <p:cNvGraphicFramePr>
            <a:graphicFrameLocks/>
          </p:cNvGraphicFramePr>
          <p:nvPr/>
        </p:nvGraphicFramePr>
        <p:xfrm>
          <a:off x="4926539" y="2503544"/>
          <a:ext cx="7210596" cy="3808049"/>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2CFB902D-9A1E-CB00-34ED-8E57B3094B0D}"/>
              </a:ext>
            </a:extLst>
          </p:cNvPr>
          <p:cNvSpPr>
            <a:spLocks noGrp="1"/>
          </p:cNvSpPr>
          <p:nvPr>
            <p:ph type="title"/>
          </p:nvPr>
        </p:nvSpPr>
        <p:spPr/>
        <p:txBody>
          <a:bodyPr/>
          <a:lstStyle/>
          <a:p>
            <a:r>
              <a:rPr lang="en-US"/>
              <a:t>Delaware Progress toward           2-million-acre goal</a:t>
            </a:r>
          </a:p>
        </p:txBody>
      </p:sp>
    </p:spTree>
    <p:extLst>
      <p:ext uri="{BB962C8B-B14F-4D97-AF65-F5344CB8AC3E}">
        <p14:creationId xmlns:p14="http://schemas.microsoft.com/office/powerpoint/2010/main" val="3629910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FD18168D-1BEC-DB22-244A-8471208F5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
        <p:nvSpPr>
          <p:cNvPr id="3" name="Title 3">
            <a:extLst>
              <a:ext uri="{FF2B5EF4-FFF2-40B4-BE49-F238E27FC236}">
                <a16:creationId xmlns:a16="http://schemas.microsoft.com/office/drawing/2014/main" id="{4CFC2987-A1D2-90AF-C263-9B3E268F8E0A}"/>
              </a:ext>
            </a:extLst>
          </p:cNvPr>
          <p:cNvSpPr txBox="1">
            <a:spLocks/>
          </p:cNvSpPr>
          <p:nvPr/>
        </p:nvSpPr>
        <p:spPr>
          <a:xfrm>
            <a:off x="753040" y="285319"/>
            <a:ext cx="2524259" cy="536889"/>
          </a:xfrm>
          <a:prstGeom prst="rect">
            <a:avLst/>
          </a:prstGeom>
        </p:spPr>
        <p:txBody>
          <a:bodyPr lIns="91440" tIns="45720" rIns="91440" bIns="45720" anchor="t"/>
          <a:lstStyle>
            <a:lvl1pPr algn="ctr" defTabSz="914377"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2800" b="0" i="0" u="none" strike="noStrike" kern="1200" cap="all" spc="200" normalizeH="0" baseline="0" noProof="0">
                <a:ln>
                  <a:noFill/>
                </a:ln>
                <a:solidFill>
                  <a:srgbClr val="262626"/>
                </a:solidFill>
                <a:effectLst/>
                <a:uLnTx/>
                <a:uFillTx/>
                <a:latin typeface="Gill Sans MT" panose="020B0502020104020203"/>
                <a:ea typeface="+mj-ea"/>
                <a:cs typeface="+mj-cs"/>
              </a:rPr>
              <a:t>Delaware </a:t>
            </a:r>
          </a:p>
        </p:txBody>
      </p:sp>
    </p:spTree>
    <p:extLst>
      <p:ext uri="{BB962C8B-B14F-4D97-AF65-F5344CB8AC3E}">
        <p14:creationId xmlns:p14="http://schemas.microsoft.com/office/powerpoint/2010/main" val="3300204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0" name="Rectangle 103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4668946-48EC-69E7-CD1F-0E272862291A}"/>
              </a:ext>
            </a:extLst>
          </p:cNvPr>
          <p:cNvPicPr>
            <a:picLocks noChangeAspect="1"/>
          </p:cNvPicPr>
          <p:nvPr/>
        </p:nvPicPr>
        <p:blipFill rotWithShape="1">
          <a:blip r:embed="rId2"/>
          <a:srcRect t="15730"/>
          <a:stretch/>
        </p:blipFill>
        <p:spPr>
          <a:xfrm>
            <a:off x="-3047" y="10"/>
            <a:ext cx="12191999" cy="6857990"/>
          </a:xfrm>
          <a:prstGeom prst="rect">
            <a:avLst/>
          </a:prstGeom>
        </p:spPr>
      </p:pic>
      <p:sp>
        <p:nvSpPr>
          <p:cNvPr id="1042" name="Rectangle 104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1C81E74-D8B3-D131-9134-A7EB6FB63D9C}"/>
              </a:ext>
            </a:extLst>
          </p:cNvPr>
          <p:cNvSpPr>
            <a:spLocks noGrp="1"/>
          </p:cNvSpPr>
          <p:nvPr>
            <p:ph type="title"/>
          </p:nvPr>
        </p:nvSpPr>
        <p:spPr>
          <a:xfrm>
            <a:off x="1097280" y="325550"/>
            <a:ext cx="10058400" cy="1790329"/>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b="1" dirty="0">
                <a:solidFill>
                  <a:srgbClr val="FFFFFF"/>
                </a:solidFill>
                <a:latin typeface="Open Sans" pitchFamily="2" charset="0"/>
                <a:ea typeface="Open Sans" pitchFamily="2" charset="0"/>
                <a:cs typeface="Open Sans" pitchFamily="2" charset="0"/>
              </a:rPr>
              <a:t>Chesapeake Conservation Partnership Co-Convenors</a:t>
            </a:r>
          </a:p>
        </p:txBody>
      </p:sp>
      <p:sp>
        <p:nvSpPr>
          <p:cNvPr id="5" name="Text Placeholder 4">
            <a:extLst>
              <a:ext uri="{FF2B5EF4-FFF2-40B4-BE49-F238E27FC236}">
                <a16:creationId xmlns:a16="http://schemas.microsoft.com/office/drawing/2014/main" id="{4A99D8CC-BA41-B16B-5647-64FC05780EF7}"/>
              </a:ext>
            </a:extLst>
          </p:cNvPr>
          <p:cNvSpPr>
            <a:spLocks noGrp="1"/>
          </p:cNvSpPr>
          <p:nvPr>
            <p:ph type="body" idx="1"/>
          </p:nvPr>
        </p:nvSpPr>
        <p:spPr>
          <a:xfrm>
            <a:off x="744278" y="2506195"/>
            <a:ext cx="11249247" cy="1282480"/>
          </a:xfrm>
          <a:effectLst>
            <a:outerShdw blurRad="50800" dist="38100" dir="2700000" algn="tl" rotWithShape="0">
              <a:prstClr val="black">
                <a:alpha val="40000"/>
              </a:prstClr>
            </a:outerShdw>
          </a:effectLst>
        </p:spPr>
        <p:txBody>
          <a:bodyPr vert="horz" lIns="91440" tIns="45720" rIns="91440" bIns="45720" rtlCol="0">
            <a:noAutofit/>
          </a:bodyPr>
          <a:lstStyle/>
          <a:p>
            <a:pPr algn="ctr">
              <a:lnSpc>
                <a:spcPct val="100000"/>
              </a:lnSpc>
            </a:pPr>
            <a:r>
              <a:rPr lang="en-US" sz="2800" b="1" cap="none" dirty="0">
                <a:solidFill>
                  <a:srgbClr val="FFFFFF"/>
                </a:solidFill>
                <a:latin typeface="Open Sans" pitchFamily="2" charset="0"/>
                <a:ea typeface="Open Sans" pitchFamily="2" charset="0"/>
                <a:cs typeface="Open Sans" pitchFamily="2" charset="0"/>
              </a:rPr>
              <a:t>Wendy O’Sullivan, </a:t>
            </a:r>
            <a:r>
              <a:rPr lang="en-US" sz="2800" b="1" dirty="0">
                <a:solidFill>
                  <a:srgbClr val="FFFFFF"/>
                </a:solidFill>
                <a:latin typeface="Open Sans" pitchFamily="2" charset="0"/>
                <a:ea typeface="Open Sans" pitchFamily="2" charset="0"/>
                <a:cs typeface="Open Sans" pitchFamily="2" charset="0"/>
              </a:rPr>
              <a:t>Superintendent, NPS Chesapeake Office</a:t>
            </a:r>
          </a:p>
          <a:p>
            <a:pPr algn="ctr">
              <a:lnSpc>
                <a:spcPct val="100000"/>
              </a:lnSpc>
            </a:pPr>
            <a:r>
              <a:rPr lang="en-US" sz="2800" b="1" dirty="0">
                <a:solidFill>
                  <a:srgbClr val="FFFFFF"/>
                </a:solidFill>
                <a:latin typeface="Open Sans" pitchFamily="2" charset="0"/>
                <a:ea typeface="Open Sans" pitchFamily="2" charset="0"/>
                <a:cs typeface="Open Sans" pitchFamily="2" charset="0"/>
              </a:rPr>
              <a:t>Joel Dunn, </a:t>
            </a:r>
            <a:r>
              <a:rPr lang="en-US" sz="2800" b="1" cap="none" dirty="0">
                <a:solidFill>
                  <a:srgbClr val="FFFFFF"/>
                </a:solidFill>
                <a:latin typeface="Open Sans" pitchFamily="2" charset="0"/>
                <a:ea typeface="Open Sans" pitchFamily="2" charset="0"/>
                <a:cs typeface="Open Sans" pitchFamily="2" charset="0"/>
              </a:rPr>
              <a:t>President and CEO, Chesapeake Conservancy</a:t>
            </a:r>
          </a:p>
        </p:txBody>
      </p:sp>
    </p:spTree>
    <p:extLst>
      <p:ext uri="{BB962C8B-B14F-4D97-AF65-F5344CB8AC3E}">
        <p14:creationId xmlns:p14="http://schemas.microsoft.com/office/powerpoint/2010/main" val="1157586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10" name="Picture 9" descr="Map&#10;&#10;Description automatically generated">
            <a:extLst>
              <a:ext uri="{FF2B5EF4-FFF2-40B4-BE49-F238E27FC236}">
                <a16:creationId xmlns:a16="http://schemas.microsoft.com/office/drawing/2014/main" id="{6B37C230-DE1F-C3AA-ABC6-BFB185EDE8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
        <p:nvSpPr>
          <p:cNvPr id="3" name="Title 3">
            <a:extLst>
              <a:ext uri="{FF2B5EF4-FFF2-40B4-BE49-F238E27FC236}">
                <a16:creationId xmlns:a16="http://schemas.microsoft.com/office/drawing/2014/main" id="{F3A6D20E-90EF-03E6-8A98-FA2AA6FE9B28}"/>
              </a:ext>
            </a:extLst>
          </p:cNvPr>
          <p:cNvSpPr txBox="1">
            <a:spLocks/>
          </p:cNvSpPr>
          <p:nvPr/>
        </p:nvSpPr>
        <p:spPr>
          <a:xfrm>
            <a:off x="753040" y="285319"/>
            <a:ext cx="2524259" cy="536889"/>
          </a:xfrm>
          <a:prstGeom prst="rect">
            <a:avLst/>
          </a:prstGeom>
        </p:spPr>
        <p:txBody>
          <a:bodyPr lIns="91440" tIns="45720" rIns="91440" bIns="45720" anchor="t"/>
          <a:lstStyle>
            <a:lvl1pPr algn="ctr" defTabSz="914377"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2800" b="0" i="0" u="none" strike="noStrike" kern="1200" cap="all" spc="200" normalizeH="0" baseline="0" noProof="0">
                <a:ln>
                  <a:noFill/>
                </a:ln>
                <a:solidFill>
                  <a:srgbClr val="262626"/>
                </a:solidFill>
                <a:effectLst/>
                <a:uLnTx/>
                <a:uFillTx/>
                <a:latin typeface="Gill Sans MT" panose="020B0502020104020203"/>
                <a:ea typeface="+mj-ea"/>
                <a:cs typeface="+mj-cs"/>
              </a:rPr>
              <a:t>Delaware </a:t>
            </a:r>
          </a:p>
        </p:txBody>
      </p:sp>
    </p:spTree>
    <p:extLst>
      <p:ext uri="{BB962C8B-B14F-4D97-AF65-F5344CB8AC3E}">
        <p14:creationId xmlns:p14="http://schemas.microsoft.com/office/powerpoint/2010/main" val="3949559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200-000015000000}"/>
              </a:ext>
            </a:extLst>
          </p:cNvPr>
          <p:cNvGraphicFramePr>
            <a:graphicFrameLocks/>
          </p:cNvGraphicFramePr>
          <p:nvPr/>
        </p:nvGraphicFramePr>
        <p:xfrm>
          <a:off x="4675735" y="2726511"/>
          <a:ext cx="7325518" cy="336948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00000000-0008-0000-0100-00000B000000}"/>
              </a:ext>
            </a:extLst>
          </p:cNvPr>
          <p:cNvGraphicFramePr>
            <a:graphicFrameLocks/>
          </p:cNvGraphicFramePr>
          <p:nvPr/>
        </p:nvGraphicFramePr>
        <p:xfrm>
          <a:off x="-98323" y="2726512"/>
          <a:ext cx="4675735" cy="3122839"/>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E394509A-220D-8B9F-3BA3-207F662F324E}"/>
              </a:ext>
            </a:extLst>
          </p:cNvPr>
          <p:cNvSpPr>
            <a:spLocks noGrp="1"/>
          </p:cNvSpPr>
          <p:nvPr>
            <p:ph type="title"/>
          </p:nvPr>
        </p:nvSpPr>
        <p:spPr/>
        <p:txBody>
          <a:bodyPr/>
          <a:lstStyle/>
          <a:p>
            <a:r>
              <a:rPr lang="en-US"/>
              <a:t>Washington, D.C. Progress toward           2-million-acre goal</a:t>
            </a:r>
          </a:p>
        </p:txBody>
      </p:sp>
    </p:spTree>
    <p:extLst>
      <p:ext uri="{BB962C8B-B14F-4D97-AF65-F5344CB8AC3E}">
        <p14:creationId xmlns:p14="http://schemas.microsoft.com/office/powerpoint/2010/main" val="1073506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cxnSp>
        <p:nvCxnSpPr>
          <p:cNvPr id="7" name="Straight Connector 9">
            <a:extLst>
              <a:ext uri="{FF2B5EF4-FFF2-40B4-BE49-F238E27FC236}">
                <a16:creationId xmlns:a16="http://schemas.microsoft.com/office/drawing/2014/main" id="{516F97B9-23C6-4EF1-AED7-D5E3C26A64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096000" y="1142999"/>
            <a:ext cx="0" cy="4572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Picture 7" descr="Map&#10;&#10;Description automatically generated">
            <a:extLst>
              <a:ext uri="{FF2B5EF4-FFF2-40B4-BE49-F238E27FC236}">
                <a16:creationId xmlns:a16="http://schemas.microsoft.com/office/drawing/2014/main" id="{E0CC4B0E-52E3-C044-480E-B973590535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5195" y="231985"/>
            <a:ext cx="4940839" cy="6394027"/>
          </a:xfrm>
          <a:prstGeom prst="rect">
            <a:avLst/>
          </a:prstGeom>
        </p:spPr>
      </p:pic>
      <p:pic>
        <p:nvPicPr>
          <p:cNvPr id="11" name="Picture 10" descr="Map&#10;&#10;Description automatically generated">
            <a:extLst>
              <a:ext uri="{FF2B5EF4-FFF2-40B4-BE49-F238E27FC236}">
                <a16:creationId xmlns:a16="http://schemas.microsoft.com/office/drawing/2014/main" id="{F6B8BFAB-90DA-334F-9357-0DBD057172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613" y="231985"/>
            <a:ext cx="4940835" cy="6394021"/>
          </a:xfrm>
          <a:prstGeom prst="rect">
            <a:avLst/>
          </a:prstGeom>
        </p:spPr>
      </p:pic>
      <p:sp>
        <p:nvSpPr>
          <p:cNvPr id="3" name="Title 3">
            <a:extLst>
              <a:ext uri="{FF2B5EF4-FFF2-40B4-BE49-F238E27FC236}">
                <a16:creationId xmlns:a16="http://schemas.microsoft.com/office/drawing/2014/main" id="{0A4905D0-6746-337F-AF29-FB6BC7AF4F47}"/>
              </a:ext>
            </a:extLst>
          </p:cNvPr>
          <p:cNvSpPr txBox="1">
            <a:spLocks/>
          </p:cNvSpPr>
          <p:nvPr/>
        </p:nvSpPr>
        <p:spPr>
          <a:xfrm>
            <a:off x="4866004" y="312861"/>
            <a:ext cx="4617463" cy="536889"/>
          </a:xfrm>
          <a:prstGeom prst="rect">
            <a:avLst/>
          </a:prstGeom>
        </p:spPr>
        <p:txBody>
          <a:bodyPr lIns="91440" tIns="45720" rIns="91440" bIns="45720" anchor="t"/>
          <a:lstStyle>
            <a:lvl1pPr algn="ctr" defTabSz="914377"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2800" b="0" i="0" u="none" strike="noStrike" kern="1200" cap="all" spc="200" normalizeH="0" baseline="0" noProof="0">
                <a:ln>
                  <a:noFill/>
                </a:ln>
                <a:solidFill>
                  <a:srgbClr val="262626"/>
                </a:solidFill>
                <a:effectLst/>
                <a:uLnTx/>
                <a:uFillTx/>
                <a:latin typeface="Gill Sans MT" panose="020B0502020104020203"/>
                <a:ea typeface="+mj-ea"/>
                <a:cs typeface="+mj-cs"/>
              </a:rPr>
              <a:t>Washington, D.C. </a:t>
            </a:r>
          </a:p>
        </p:txBody>
      </p:sp>
    </p:spTree>
    <p:extLst>
      <p:ext uri="{BB962C8B-B14F-4D97-AF65-F5344CB8AC3E}">
        <p14:creationId xmlns:p14="http://schemas.microsoft.com/office/powerpoint/2010/main" val="3518589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100-000005000000}"/>
              </a:ext>
            </a:extLst>
          </p:cNvPr>
          <p:cNvGraphicFramePr>
            <a:graphicFrameLocks/>
          </p:cNvGraphicFramePr>
          <p:nvPr/>
        </p:nvGraphicFramePr>
        <p:xfrm>
          <a:off x="-37892" y="2366351"/>
          <a:ext cx="5000984" cy="323183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00000000-0008-0000-0200-000004000000}"/>
              </a:ext>
            </a:extLst>
          </p:cNvPr>
          <p:cNvGraphicFramePr>
            <a:graphicFrameLocks/>
          </p:cNvGraphicFramePr>
          <p:nvPr/>
        </p:nvGraphicFramePr>
        <p:xfrm>
          <a:off x="5282640" y="2329480"/>
          <a:ext cx="6661369" cy="3727157"/>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6780D21-3ACE-C27E-B6D5-7C23CA8506EA}"/>
              </a:ext>
            </a:extLst>
          </p:cNvPr>
          <p:cNvSpPr>
            <a:spLocks noGrp="1"/>
          </p:cNvSpPr>
          <p:nvPr>
            <p:ph type="title"/>
          </p:nvPr>
        </p:nvSpPr>
        <p:spPr/>
        <p:txBody>
          <a:bodyPr/>
          <a:lstStyle/>
          <a:p>
            <a:r>
              <a:rPr lang="en-US"/>
              <a:t>Maryland Progress toward           2-million-acre goal</a:t>
            </a:r>
          </a:p>
        </p:txBody>
      </p:sp>
    </p:spTree>
    <p:extLst>
      <p:ext uri="{BB962C8B-B14F-4D97-AF65-F5344CB8AC3E}">
        <p14:creationId xmlns:p14="http://schemas.microsoft.com/office/powerpoint/2010/main" val="788639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6" name="Picture 5" descr="Map&#10;&#10;Description automatically generated with medium confidence">
            <a:extLst>
              <a:ext uri="{FF2B5EF4-FFF2-40B4-BE49-F238E27FC236}">
                <a16:creationId xmlns:a16="http://schemas.microsoft.com/office/drawing/2014/main" id="{84694C4E-ED56-4150-EE02-A9494D7A2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
        <p:nvSpPr>
          <p:cNvPr id="3" name="Title 3">
            <a:extLst>
              <a:ext uri="{FF2B5EF4-FFF2-40B4-BE49-F238E27FC236}">
                <a16:creationId xmlns:a16="http://schemas.microsoft.com/office/drawing/2014/main" id="{A6ED4509-CFC8-EE2D-477C-ED7F98032037}"/>
              </a:ext>
            </a:extLst>
          </p:cNvPr>
          <p:cNvSpPr txBox="1">
            <a:spLocks/>
          </p:cNvSpPr>
          <p:nvPr/>
        </p:nvSpPr>
        <p:spPr>
          <a:xfrm>
            <a:off x="3002317" y="441391"/>
            <a:ext cx="2524259" cy="536889"/>
          </a:xfrm>
          <a:prstGeom prst="rect">
            <a:avLst/>
          </a:prstGeom>
        </p:spPr>
        <p:txBody>
          <a:bodyPr lIns="91440" tIns="45720" rIns="91440" bIns="45720" anchor="t"/>
          <a:lstStyle>
            <a:lvl1pPr algn="ctr" defTabSz="914377"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2800" b="0" i="0" u="none" strike="noStrike" kern="1200" cap="all" spc="200" normalizeH="0" baseline="0" noProof="0">
                <a:ln>
                  <a:noFill/>
                </a:ln>
                <a:solidFill>
                  <a:srgbClr val="262626"/>
                </a:solidFill>
                <a:effectLst/>
                <a:uLnTx/>
                <a:uFillTx/>
                <a:latin typeface="Gill Sans MT" panose="020B0502020104020203"/>
                <a:ea typeface="+mj-ea"/>
                <a:cs typeface="+mj-cs"/>
              </a:rPr>
              <a:t>Maryland </a:t>
            </a:r>
          </a:p>
        </p:txBody>
      </p:sp>
    </p:spTree>
    <p:extLst>
      <p:ext uri="{BB962C8B-B14F-4D97-AF65-F5344CB8AC3E}">
        <p14:creationId xmlns:p14="http://schemas.microsoft.com/office/powerpoint/2010/main" val="2029948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11C035F5-4567-BEE3-9C14-D507BD08CB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
        <p:nvSpPr>
          <p:cNvPr id="3" name="Title 3">
            <a:extLst>
              <a:ext uri="{FF2B5EF4-FFF2-40B4-BE49-F238E27FC236}">
                <a16:creationId xmlns:a16="http://schemas.microsoft.com/office/drawing/2014/main" id="{AB61FBA7-29ED-2F07-CA7C-522A39DF4D63}"/>
              </a:ext>
            </a:extLst>
          </p:cNvPr>
          <p:cNvSpPr txBox="1">
            <a:spLocks/>
          </p:cNvSpPr>
          <p:nvPr/>
        </p:nvSpPr>
        <p:spPr>
          <a:xfrm>
            <a:off x="2901329" y="588283"/>
            <a:ext cx="2524259" cy="536889"/>
          </a:xfrm>
          <a:prstGeom prst="rect">
            <a:avLst/>
          </a:prstGeom>
        </p:spPr>
        <p:txBody>
          <a:bodyPr lIns="91440" tIns="45720" rIns="91440" bIns="45720" anchor="t"/>
          <a:lstStyle>
            <a:lvl1pPr algn="ctr" defTabSz="914377"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2800" b="0" i="0" u="none" strike="noStrike" kern="1200" cap="all" spc="200" normalizeH="0" baseline="0" noProof="0">
                <a:ln>
                  <a:noFill/>
                </a:ln>
                <a:solidFill>
                  <a:srgbClr val="262626"/>
                </a:solidFill>
                <a:effectLst/>
                <a:uLnTx/>
                <a:uFillTx/>
                <a:latin typeface="Gill Sans MT" panose="020B0502020104020203"/>
                <a:ea typeface="+mj-ea"/>
                <a:cs typeface="+mj-cs"/>
              </a:rPr>
              <a:t>Maryland </a:t>
            </a:r>
          </a:p>
        </p:txBody>
      </p:sp>
    </p:spTree>
    <p:extLst>
      <p:ext uri="{BB962C8B-B14F-4D97-AF65-F5344CB8AC3E}">
        <p14:creationId xmlns:p14="http://schemas.microsoft.com/office/powerpoint/2010/main" val="41061178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200-000005000000}"/>
              </a:ext>
            </a:extLst>
          </p:cNvPr>
          <p:cNvGraphicFramePr>
            <a:graphicFrameLocks/>
          </p:cNvGraphicFramePr>
          <p:nvPr/>
        </p:nvGraphicFramePr>
        <p:xfrm>
          <a:off x="5670194" y="2509760"/>
          <a:ext cx="6404744" cy="363575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00000000-0008-0000-0100-000006000000}"/>
              </a:ext>
            </a:extLst>
          </p:cNvPr>
          <p:cNvGraphicFramePr>
            <a:graphicFrameLocks/>
          </p:cNvGraphicFramePr>
          <p:nvPr/>
        </p:nvGraphicFramePr>
        <p:xfrm>
          <a:off x="85660" y="2515188"/>
          <a:ext cx="5414961" cy="345140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BFB4C2A2-FE19-A83A-FEF6-2C872E6ABDCF}"/>
              </a:ext>
            </a:extLst>
          </p:cNvPr>
          <p:cNvSpPr>
            <a:spLocks noGrp="1"/>
          </p:cNvSpPr>
          <p:nvPr>
            <p:ph type="title"/>
          </p:nvPr>
        </p:nvSpPr>
        <p:spPr/>
        <p:txBody>
          <a:bodyPr/>
          <a:lstStyle/>
          <a:p>
            <a:r>
              <a:rPr lang="en-US"/>
              <a:t>New York Progress toward           2-million-acre goal</a:t>
            </a:r>
          </a:p>
        </p:txBody>
      </p:sp>
    </p:spTree>
    <p:extLst>
      <p:ext uri="{BB962C8B-B14F-4D97-AF65-F5344CB8AC3E}">
        <p14:creationId xmlns:p14="http://schemas.microsoft.com/office/powerpoint/2010/main" val="1685953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3278AD23-AFAC-02EC-5117-4B47721A44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
        <p:nvSpPr>
          <p:cNvPr id="3" name="Title 3">
            <a:extLst>
              <a:ext uri="{FF2B5EF4-FFF2-40B4-BE49-F238E27FC236}">
                <a16:creationId xmlns:a16="http://schemas.microsoft.com/office/drawing/2014/main" id="{B9021D98-D555-B8B6-C74E-A4EC3A056AED}"/>
              </a:ext>
            </a:extLst>
          </p:cNvPr>
          <p:cNvSpPr txBox="1">
            <a:spLocks/>
          </p:cNvSpPr>
          <p:nvPr/>
        </p:nvSpPr>
        <p:spPr>
          <a:xfrm>
            <a:off x="3957112" y="322042"/>
            <a:ext cx="3194451" cy="536889"/>
          </a:xfrm>
          <a:prstGeom prst="rect">
            <a:avLst/>
          </a:prstGeom>
        </p:spPr>
        <p:txBody>
          <a:bodyPr lIns="91440" tIns="45720" rIns="91440" bIns="45720" anchor="t"/>
          <a:lstStyle>
            <a:lvl1pPr algn="ctr" defTabSz="914377"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2800" b="0" i="0" u="none" strike="noStrike" kern="1200" cap="all" spc="200" normalizeH="0" baseline="0" noProof="0">
                <a:ln>
                  <a:noFill/>
                </a:ln>
                <a:solidFill>
                  <a:srgbClr val="262626"/>
                </a:solidFill>
                <a:effectLst/>
                <a:uLnTx/>
                <a:uFillTx/>
                <a:latin typeface="Gill Sans MT" panose="020B0502020104020203"/>
                <a:ea typeface="+mj-ea"/>
                <a:cs typeface="+mj-cs"/>
              </a:rPr>
              <a:t>West Virginia </a:t>
            </a:r>
          </a:p>
        </p:txBody>
      </p:sp>
    </p:spTree>
    <p:extLst>
      <p:ext uri="{BB962C8B-B14F-4D97-AF65-F5344CB8AC3E}">
        <p14:creationId xmlns:p14="http://schemas.microsoft.com/office/powerpoint/2010/main" val="25168676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7F3A9903-4F6E-8302-77DD-072DA33F0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
        <p:nvSpPr>
          <p:cNvPr id="3" name="Title 3">
            <a:extLst>
              <a:ext uri="{FF2B5EF4-FFF2-40B4-BE49-F238E27FC236}">
                <a16:creationId xmlns:a16="http://schemas.microsoft.com/office/drawing/2014/main" id="{C2BC4E76-2FAF-5086-92D6-2066E6053031}"/>
              </a:ext>
            </a:extLst>
          </p:cNvPr>
          <p:cNvSpPr txBox="1">
            <a:spLocks/>
          </p:cNvSpPr>
          <p:nvPr/>
        </p:nvSpPr>
        <p:spPr>
          <a:xfrm>
            <a:off x="3957112" y="322042"/>
            <a:ext cx="3194451" cy="536889"/>
          </a:xfrm>
          <a:prstGeom prst="rect">
            <a:avLst/>
          </a:prstGeom>
        </p:spPr>
        <p:txBody>
          <a:bodyPr lIns="91440" tIns="45720" rIns="91440" bIns="45720" anchor="t"/>
          <a:lstStyle>
            <a:lvl1pPr algn="ctr" defTabSz="914377"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2800" b="0" i="0" u="none" strike="noStrike" kern="1200" cap="all" spc="200" normalizeH="0" baseline="0" noProof="0">
                <a:ln>
                  <a:noFill/>
                </a:ln>
                <a:solidFill>
                  <a:srgbClr val="262626"/>
                </a:solidFill>
                <a:effectLst/>
                <a:uLnTx/>
                <a:uFillTx/>
                <a:latin typeface="Gill Sans MT" panose="020B0502020104020203"/>
                <a:ea typeface="+mj-ea"/>
                <a:cs typeface="+mj-cs"/>
              </a:rPr>
              <a:t>West Virginia </a:t>
            </a:r>
          </a:p>
        </p:txBody>
      </p:sp>
    </p:spTree>
    <p:extLst>
      <p:ext uri="{BB962C8B-B14F-4D97-AF65-F5344CB8AC3E}">
        <p14:creationId xmlns:p14="http://schemas.microsoft.com/office/powerpoint/2010/main" val="1663388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200-000006000000}"/>
              </a:ext>
            </a:extLst>
          </p:cNvPr>
          <p:cNvGraphicFramePr>
            <a:graphicFrameLocks/>
          </p:cNvGraphicFramePr>
          <p:nvPr/>
        </p:nvGraphicFramePr>
        <p:xfrm>
          <a:off x="5529051" y="2693373"/>
          <a:ext cx="6229812" cy="38350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00000000-0008-0000-0100-000007000000}"/>
              </a:ext>
            </a:extLst>
          </p:cNvPr>
          <p:cNvGraphicFramePr>
            <a:graphicFrameLocks/>
          </p:cNvGraphicFramePr>
          <p:nvPr/>
        </p:nvGraphicFramePr>
        <p:xfrm>
          <a:off x="-136739" y="2693373"/>
          <a:ext cx="5665790" cy="3354917"/>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6347B976-609F-126A-CDEA-E7BC67A50FDC}"/>
              </a:ext>
            </a:extLst>
          </p:cNvPr>
          <p:cNvSpPr>
            <a:spLocks noGrp="1"/>
          </p:cNvSpPr>
          <p:nvPr>
            <p:ph type="title"/>
          </p:nvPr>
        </p:nvSpPr>
        <p:spPr/>
        <p:txBody>
          <a:bodyPr/>
          <a:lstStyle/>
          <a:p>
            <a:r>
              <a:rPr lang="en-US"/>
              <a:t>Pennsylvania Progress toward           2-million-acre goal</a:t>
            </a:r>
          </a:p>
        </p:txBody>
      </p:sp>
    </p:spTree>
    <p:extLst>
      <p:ext uri="{BB962C8B-B14F-4D97-AF65-F5344CB8AC3E}">
        <p14:creationId xmlns:p14="http://schemas.microsoft.com/office/powerpoint/2010/main" val="2599393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1B949B-BEB6-5147-FF26-92CA4C7FF670}"/>
              </a:ext>
            </a:extLst>
          </p:cNvPr>
          <p:cNvSpPr>
            <a:spLocks noGrp="1"/>
          </p:cNvSpPr>
          <p:nvPr>
            <p:ph type="title"/>
          </p:nvPr>
        </p:nvSpPr>
        <p:spPr/>
        <p:txBody>
          <a:bodyPr>
            <a:normAutofit/>
          </a:bodyPr>
          <a:lstStyle/>
          <a:p>
            <a:r>
              <a:rPr lang="en-US" dirty="0"/>
              <a:t>Speed dating</a:t>
            </a:r>
          </a:p>
        </p:txBody>
      </p:sp>
      <p:sp>
        <p:nvSpPr>
          <p:cNvPr id="5" name="Content Placeholder 4">
            <a:extLst>
              <a:ext uri="{FF2B5EF4-FFF2-40B4-BE49-F238E27FC236}">
                <a16:creationId xmlns:a16="http://schemas.microsoft.com/office/drawing/2014/main" id="{9652AED1-45BA-AFF2-AAC7-3FBE1F82930C}"/>
              </a:ext>
            </a:extLst>
          </p:cNvPr>
          <p:cNvSpPr>
            <a:spLocks noGrp="1"/>
          </p:cNvSpPr>
          <p:nvPr>
            <p:ph idx="1"/>
          </p:nvPr>
        </p:nvSpPr>
        <p:spPr>
          <a:xfrm>
            <a:off x="581192" y="2340863"/>
            <a:ext cx="11029615" cy="3965343"/>
          </a:xfrm>
        </p:spPr>
        <p:txBody>
          <a:bodyPr>
            <a:normAutofit lnSpcReduction="10000"/>
          </a:bodyPr>
          <a:lstStyle/>
          <a:p>
            <a:r>
              <a:rPr lang="en-US" sz="2000" dirty="0"/>
              <a:t>Find someone with the same animal</a:t>
            </a:r>
          </a:p>
          <a:p>
            <a:r>
              <a:rPr lang="en-US" sz="2000" dirty="0"/>
              <a:t>Sample Prompts</a:t>
            </a:r>
          </a:p>
          <a:p>
            <a:pPr lvl="1"/>
            <a:r>
              <a:rPr lang="en-US" sz="1800" dirty="0"/>
              <a:t>What are you most proud of that you’ve accomplished in the last year?</a:t>
            </a:r>
          </a:p>
          <a:p>
            <a:pPr lvl="1"/>
            <a:r>
              <a:rPr lang="en-US" sz="1800" dirty="0"/>
              <a:t>What do you most enjoy about your work?</a:t>
            </a:r>
          </a:p>
          <a:p>
            <a:pPr lvl="1"/>
            <a:r>
              <a:rPr lang="en-US" sz="1800" dirty="0"/>
              <a:t>What excites you about the future of conservation work?</a:t>
            </a:r>
          </a:p>
          <a:p>
            <a:pPr lvl="1"/>
            <a:r>
              <a:rPr lang="en-US" sz="1800" dirty="0"/>
              <a:t>What is the conservation challenge that you most want to tackle?</a:t>
            </a:r>
          </a:p>
          <a:p>
            <a:pPr lvl="1"/>
            <a:r>
              <a:rPr lang="en-US" sz="1800" dirty="0"/>
              <a:t>If you had a magic genie lamp with one wish, what is one thing you would wish for to help you meet your conservation goal?</a:t>
            </a:r>
          </a:p>
          <a:p>
            <a:pPr lvl="1"/>
            <a:r>
              <a:rPr lang="en-US" sz="1800" dirty="0"/>
              <a:t>What’s the oddest job you’ve ever had?</a:t>
            </a:r>
          </a:p>
        </p:txBody>
      </p:sp>
    </p:spTree>
    <p:extLst>
      <p:ext uri="{BB962C8B-B14F-4D97-AF65-F5344CB8AC3E}">
        <p14:creationId xmlns:p14="http://schemas.microsoft.com/office/powerpoint/2010/main" val="787145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40D4FD93-312E-66C7-8645-4AD17DE7D5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
        <p:nvSpPr>
          <p:cNvPr id="3" name="Title 3">
            <a:extLst>
              <a:ext uri="{FF2B5EF4-FFF2-40B4-BE49-F238E27FC236}">
                <a16:creationId xmlns:a16="http://schemas.microsoft.com/office/drawing/2014/main" id="{84E3ECC4-7734-DC1B-403C-88AF41893660}"/>
              </a:ext>
            </a:extLst>
          </p:cNvPr>
          <p:cNvSpPr txBox="1">
            <a:spLocks/>
          </p:cNvSpPr>
          <p:nvPr/>
        </p:nvSpPr>
        <p:spPr>
          <a:xfrm>
            <a:off x="128751" y="2956910"/>
            <a:ext cx="3194451" cy="536889"/>
          </a:xfrm>
          <a:prstGeom prst="rect">
            <a:avLst/>
          </a:prstGeom>
        </p:spPr>
        <p:txBody>
          <a:bodyPr lIns="91440" tIns="45720" rIns="91440" bIns="45720" anchor="t"/>
          <a:lstStyle>
            <a:lvl1pPr algn="ctr" defTabSz="914377"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2800" b="0" i="0" u="none" strike="noStrike" kern="1200" cap="all" spc="200" normalizeH="0" baseline="0" noProof="0">
                <a:ln>
                  <a:noFill/>
                </a:ln>
                <a:solidFill>
                  <a:srgbClr val="262626"/>
                </a:solidFill>
                <a:effectLst/>
                <a:uLnTx/>
                <a:uFillTx/>
                <a:latin typeface="Gill Sans MT" panose="020B0502020104020203"/>
                <a:ea typeface="+mj-ea"/>
                <a:cs typeface="+mj-cs"/>
              </a:rPr>
              <a:t>Pennsylvania </a:t>
            </a:r>
          </a:p>
        </p:txBody>
      </p:sp>
    </p:spTree>
    <p:extLst>
      <p:ext uri="{BB962C8B-B14F-4D97-AF65-F5344CB8AC3E}">
        <p14:creationId xmlns:p14="http://schemas.microsoft.com/office/powerpoint/2010/main" val="6215727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8" name="Picture 7" descr="A picture containing text, map, plant&#10;&#10;Description automatically generated">
            <a:extLst>
              <a:ext uri="{FF2B5EF4-FFF2-40B4-BE49-F238E27FC236}">
                <a16:creationId xmlns:a16="http://schemas.microsoft.com/office/drawing/2014/main" id="{4BC4B901-1D85-5A3B-7771-C860C4F1F0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
        <p:nvSpPr>
          <p:cNvPr id="5" name="Title 3">
            <a:extLst>
              <a:ext uri="{FF2B5EF4-FFF2-40B4-BE49-F238E27FC236}">
                <a16:creationId xmlns:a16="http://schemas.microsoft.com/office/drawing/2014/main" id="{5DE5A9E8-A989-75F0-3412-BA2AC8BA8D1C}"/>
              </a:ext>
            </a:extLst>
          </p:cNvPr>
          <p:cNvSpPr txBox="1">
            <a:spLocks/>
          </p:cNvSpPr>
          <p:nvPr/>
        </p:nvSpPr>
        <p:spPr>
          <a:xfrm>
            <a:off x="128751" y="2956910"/>
            <a:ext cx="3194451" cy="536889"/>
          </a:xfrm>
          <a:prstGeom prst="rect">
            <a:avLst/>
          </a:prstGeom>
        </p:spPr>
        <p:txBody>
          <a:bodyPr lIns="91440" tIns="45720" rIns="91440" bIns="45720" anchor="t"/>
          <a:lstStyle>
            <a:lvl1pPr algn="ctr" defTabSz="914377"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2800" b="0" i="0" u="none" strike="noStrike" kern="1200" cap="all" spc="200" normalizeH="0" baseline="0" noProof="0">
                <a:ln>
                  <a:noFill/>
                </a:ln>
                <a:solidFill>
                  <a:srgbClr val="262626"/>
                </a:solidFill>
                <a:effectLst/>
                <a:uLnTx/>
                <a:uFillTx/>
                <a:latin typeface="Gill Sans MT" panose="020B0502020104020203"/>
                <a:ea typeface="+mj-ea"/>
                <a:cs typeface="+mj-cs"/>
              </a:rPr>
              <a:t>Pennsylvania </a:t>
            </a:r>
          </a:p>
        </p:txBody>
      </p:sp>
    </p:spTree>
    <p:extLst>
      <p:ext uri="{BB962C8B-B14F-4D97-AF65-F5344CB8AC3E}">
        <p14:creationId xmlns:p14="http://schemas.microsoft.com/office/powerpoint/2010/main" val="4185341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200-000007000000}"/>
              </a:ext>
            </a:extLst>
          </p:cNvPr>
          <p:cNvGraphicFramePr>
            <a:graphicFrameLocks/>
          </p:cNvGraphicFramePr>
          <p:nvPr/>
        </p:nvGraphicFramePr>
        <p:xfrm>
          <a:off x="5126399" y="2207290"/>
          <a:ext cx="6621855" cy="448569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00000000-0008-0000-0100-000008000000}"/>
              </a:ext>
            </a:extLst>
          </p:cNvPr>
          <p:cNvGraphicFramePr>
            <a:graphicFrameLocks/>
          </p:cNvGraphicFramePr>
          <p:nvPr/>
        </p:nvGraphicFramePr>
        <p:xfrm>
          <a:off x="-155852" y="2202114"/>
          <a:ext cx="4925092" cy="3291013"/>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AE902C42-6BDE-2CE5-06C2-B31F0F876D59}"/>
              </a:ext>
            </a:extLst>
          </p:cNvPr>
          <p:cNvSpPr>
            <a:spLocks noGrp="1"/>
          </p:cNvSpPr>
          <p:nvPr>
            <p:ph type="title"/>
          </p:nvPr>
        </p:nvSpPr>
        <p:spPr>
          <a:xfrm>
            <a:off x="2231136" y="731176"/>
            <a:ext cx="7729728" cy="1188720"/>
          </a:xfrm>
        </p:spPr>
        <p:txBody>
          <a:bodyPr/>
          <a:lstStyle/>
          <a:p>
            <a:r>
              <a:rPr lang="en-US"/>
              <a:t>Virginia Progress toward              2-million-acre goal</a:t>
            </a:r>
          </a:p>
        </p:txBody>
      </p:sp>
    </p:spTree>
    <p:extLst>
      <p:ext uri="{BB962C8B-B14F-4D97-AF65-F5344CB8AC3E}">
        <p14:creationId xmlns:p14="http://schemas.microsoft.com/office/powerpoint/2010/main" val="1664515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741C84F0-93D3-4E58-B86B-5B26B1EE1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
        <p:nvSpPr>
          <p:cNvPr id="3" name="Title 3">
            <a:extLst>
              <a:ext uri="{FF2B5EF4-FFF2-40B4-BE49-F238E27FC236}">
                <a16:creationId xmlns:a16="http://schemas.microsoft.com/office/drawing/2014/main" id="{BE12344D-615B-A691-58DA-B507A42BBFED}"/>
              </a:ext>
            </a:extLst>
          </p:cNvPr>
          <p:cNvSpPr txBox="1">
            <a:spLocks/>
          </p:cNvSpPr>
          <p:nvPr/>
        </p:nvSpPr>
        <p:spPr>
          <a:xfrm>
            <a:off x="1056004" y="303681"/>
            <a:ext cx="3194451" cy="536889"/>
          </a:xfrm>
          <a:prstGeom prst="rect">
            <a:avLst/>
          </a:prstGeom>
        </p:spPr>
        <p:txBody>
          <a:bodyPr lIns="91440" tIns="45720" rIns="91440" bIns="45720" anchor="t"/>
          <a:lstStyle>
            <a:lvl1pPr algn="ctr" defTabSz="914377"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2800" b="0" i="0" u="none" strike="noStrike" kern="1200" cap="all" spc="200" normalizeH="0" baseline="0" noProof="0">
                <a:ln>
                  <a:noFill/>
                </a:ln>
                <a:solidFill>
                  <a:srgbClr val="262626"/>
                </a:solidFill>
                <a:effectLst/>
                <a:uLnTx/>
                <a:uFillTx/>
                <a:latin typeface="Gill Sans MT" panose="020B0502020104020203"/>
                <a:ea typeface="+mj-ea"/>
                <a:cs typeface="+mj-cs"/>
              </a:rPr>
              <a:t>Virginia </a:t>
            </a:r>
          </a:p>
        </p:txBody>
      </p:sp>
    </p:spTree>
    <p:extLst>
      <p:ext uri="{BB962C8B-B14F-4D97-AF65-F5344CB8AC3E}">
        <p14:creationId xmlns:p14="http://schemas.microsoft.com/office/powerpoint/2010/main" val="33164895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8E28C00C-32E8-D182-1527-E627169CD7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
        <p:nvSpPr>
          <p:cNvPr id="5" name="Title 3">
            <a:extLst>
              <a:ext uri="{FF2B5EF4-FFF2-40B4-BE49-F238E27FC236}">
                <a16:creationId xmlns:a16="http://schemas.microsoft.com/office/drawing/2014/main" id="{F9E899E8-BC9A-740A-DED5-E6D9E995B6D8}"/>
              </a:ext>
            </a:extLst>
          </p:cNvPr>
          <p:cNvSpPr txBox="1">
            <a:spLocks/>
          </p:cNvSpPr>
          <p:nvPr/>
        </p:nvSpPr>
        <p:spPr>
          <a:xfrm>
            <a:off x="1056004" y="303681"/>
            <a:ext cx="3194451" cy="536889"/>
          </a:xfrm>
          <a:prstGeom prst="rect">
            <a:avLst/>
          </a:prstGeom>
        </p:spPr>
        <p:txBody>
          <a:bodyPr lIns="91440" tIns="45720" rIns="91440" bIns="45720" anchor="t"/>
          <a:lstStyle>
            <a:lvl1pPr algn="ctr" defTabSz="914377"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2800" b="0" i="0" u="none" strike="noStrike" kern="1200" cap="all" spc="200" normalizeH="0" baseline="0" noProof="0">
                <a:ln>
                  <a:noFill/>
                </a:ln>
                <a:solidFill>
                  <a:srgbClr val="262626"/>
                </a:solidFill>
                <a:effectLst/>
                <a:uLnTx/>
                <a:uFillTx/>
                <a:latin typeface="Gill Sans MT" panose="020B0502020104020203"/>
                <a:ea typeface="+mj-ea"/>
                <a:cs typeface="+mj-cs"/>
              </a:rPr>
              <a:t>Virginia </a:t>
            </a:r>
          </a:p>
        </p:txBody>
      </p:sp>
    </p:spTree>
    <p:extLst>
      <p:ext uri="{BB962C8B-B14F-4D97-AF65-F5344CB8AC3E}">
        <p14:creationId xmlns:p14="http://schemas.microsoft.com/office/powerpoint/2010/main" val="33522924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0200-000008000000}"/>
              </a:ext>
            </a:extLst>
          </p:cNvPr>
          <p:cNvGraphicFramePr>
            <a:graphicFrameLocks/>
          </p:cNvGraphicFramePr>
          <p:nvPr/>
        </p:nvGraphicFramePr>
        <p:xfrm>
          <a:off x="5235017" y="2232527"/>
          <a:ext cx="6362603" cy="462547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00000000-0008-0000-0100-000009000000}"/>
              </a:ext>
            </a:extLst>
          </p:cNvPr>
          <p:cNvGraphicFramePr>
            <a:graphicFrameLocks/>
          </p:cNvGraphicFramePr>
          <p:nvPr/>
        </p:nvGraphicFramePr>
        <p:xfrm>
          <a:off x="-196645" y="2303326"/>
          <a:ext cx="5235017" cy="3503916"/>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54F19506-9EA4-5390-8B53-9CD45E3648B8}"/>
              </a:ext>
            </a:extLst>
          </p:cNvPr>
          <p:cNvSpPr>
            <a:spLocks noGrp="1"/>
          </p:cNvSpPr>
          <p:nvPr>
            <p:ph type="title"/>
          </p:nvPr>
        </p:nvSpPr>
        <p:spPr/>
        <p:txBody>
          <a:bodyPr/>
          <a:lstStyle/>
          <a:p>
            <a:r>
              <a:rPr lang="en-US"/>
              <a:t>West Virginia Progress toward           2-million-acre goal</a:t>
            </a:r>
          </a:p>
        </p:txBody>
      </p:sp>
    </p:spTree>
    <p:extLst>
      <p:ext uri="{BB962C8B-B14F-4D97-AF65-F5344CB8AC3E}">
        <p14:creationId xmlns:p14="http://schemas.microsoft.com/office/powerpoint/2010/main" val="1569019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6" name="Picture 5" descr="A picture containing arrow&#10;&#10;Description automatically generated">
            <a:extLst>
              <a:ext uri="{FF2B5EF4-FFF2-40B4-BE49-F238E27FC236}">
                <a16:creationId xmlns:a16="http://schemas.microsoft.com/office/drawing/2014/main" id="{D52E8CDF-4893-BF71-01F0-651F56B225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
        <p:nvSpPr>
          <p:cNvPr id="3" name="Title 3">
            <a:extLst>
              <a:ext uri="{FF2B5EF4-FFF2-40B4-BE49-F238E27FC236}">
                <a16:creationId xmlns:a16="http://schemas.microsoft.com/office/drawing/2014/main" id="{6B950CB8-8B59-FFF4-2A83-13AB68E6F410}"/>
              </a:ext>
            </a:extLst>
          </p:cNvPr>
          <p:cNvSpPr txBox="1">
            <a:spLocks/>
          </p:cNvSpPr>
          <p:nvPr/>
        </p:nvSpPr>
        <p:spPr>
          <a:xfrm>
            <a:off x="3883667" y="138428"/>
            <a:ext cx="3194451" cy="536889"/>
          </a:xfrm>
          <a:prstGeom prst="rect">
            <a:avLst/>
          </a:prstGeom>
        </p:spPr>
        <p:txBody>
          <a:bodyPr lIns="91440" tIns="45720" rIns="91440" bIns="45720" anchor="t"/>
          <a:lstStyle>
            <a:lvl1pPr algn="ctr" defTabSz="914377"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2800" b="0" i="0" u="none" strike="noStrike" kern="1200" cap="all" spc="200" normalizeH="0" baseline="0" noProof="0">
                <a:ln>
                  <a:noFill/>
                </a:ln>
                <a:solidFill>
                  <a:srgbClr val="262626"/>
                </a:solidFill>
                <a:effectLst/>
                <a:uLnTx/>
                <a:uFillTx/>
                <a:latin typeface="Gill Sans MT" panose="020B0502020104020203"/>
                <a:ea typeface="+mj-ea"/>
                <a:cs typeface="+mj-cs"/>
              </a:rPr>
              <a:t>West Virginia </a:t>
            </a:r>
          </a:p>
        </p:txBody>
      </p:sp>
    </p:spTree>
    <p:extLst>
      <p:ext uri="{BB962C8B-B14F-4D97-AF65-F5344CB8AC3E}">
        <p14:creationId xmlns:p14="http://schemas.microsoft.com/office/powerpoint/2010/main" val="24640190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7" name="Picture 6" descr="A picture containing arrow&#10;&#10;Description automatically generated">
            <a:extLst>
              <a:ext uri="{FF2B5EF4-FFF2-40B4-BE49-F238E27FC236}">
                <a16:creationId xmlns:a16="http://schemas.microsoft.com/office/drawing/2014/main" id="{69E0F742-9146-C963-DABB-83183F7A6B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
        <p:nvSpPr>
          <p:cNvPr id="3" name="Title 3">
            <a:extLst>
              <a:ext uri="{FF2B5EF4-FFF2-40B4-BE49-F238E27FC236}">
                <a16:creationId xmlns:a16="http://schemas.microsoft.com/office/drawing/2014/main" id="{A49FBA29-26AD-5428-8C80-7519F92ADA87}"/>
              </a:ext>
            </a:extLst>
          </p:cNvPr>
          <p:cNvSpPr txBox="1">
            <a:spLocks/>
          </p:cNvSpPr>
          <p:nvPr/>
        </p:nvSpPr>
        <p:spPr>
          <a:xfrm>
            <a:off x="3635787" y="193512"/>
            <a:ext cx="3194451" cy="536889"/>
          </a:xfrm>
          <a:prstGeom prst="rect">
            <a:avLst/>
          </a:prstGeom>
        </p:spPr>
        <p:txBody>
          <a:bodyPr lIns="91440" tIns="45720" rIns="91440" bIns="45720" anchor="t"/>
          <a:lstStyle>
            <a:lvl1pPr algn="ctr" defTabSz="914377"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2800" b="0" i="0" u="none" strike="noStrike" kern="1200" cap="all" spc="200" normalizeH="0" baseline="0" noProof="0">
                <a:ln>
                  <a:noFill/>
                </a:ln>
                <a:solidFill>
                  <a:srgbClr val="262626"/>
                </a:solidFill>
                <a:effectLst/>
                <a:uLnTx/>
                <a:uFillTx/>
                <a:latin typeface="Gill Sans MT" panose="020B0502020104020203"/>
                <a:ea typeface="+mj-ea"/>
                <a:cs typeface="+mj-cs"/>
              </a:rPr>
              <a:t>West Virginia </a:t>
            </a:r>
          </a:p>
        </p:txBody>
      </p:sp>
    </p:spTree>
    <p:extLst>
      <p:ext uri="{BB962C8B-B14F-4D97-AF65-F5344CB8AC3E}">
        <p14:creationId xmlns:p14="http://schemas.microsoft.com/office/powerpoint/2010/main" val="38733439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8AAC5-A5A7-DB52-8AE2-A851E8885659}"/>
              </a:ext>
            </a:extLst>
          </p:cNvPr>
          <p:cNvSpPr>
            <a:spLocks noGrp="1"/>
          </p:cNvSpPr>
          <p:nvPr>
            <p:ph type="title" idx="4294967295"/>
          </p:nvPr>
        </p:nvSpPr>
        <p:spPr>
          <a:xfrm>
            <a:off x="2078037" y="494178"/>
            <a:ext cx="8035925" cy="1084263"/>
          </a:xfrm>
        </p:spPr>
        <p:txBody>
          <a:bodyPr/>
          <a:lstStyle/>
          <a:p>
            <a:r>
              <a:rPr lang="en-US"/>
              <a:t>Progress Toward 30% by 2030 Goal</a:t>
            </a:r>
          </a:p>
        </p:txBody>
      </p:sp>
      <p:sp>
        <p:nvSpPr>
          <p:cNvPr id="4" name="Text Placeholder 3">
            <a:extLst>
              <a:ext uri="{FF2B5EF4-FFF2-40B4-BE49-F238E27FC236}">
                <a16:creationId xmlns:a16="http://schemas.microsoft.com/office/drawing/2014/main" id="{5B99988D-7534-87C2-7C06-40898ED359C5}"/>
              </a:ext>
            </a:extLst>
          </p:cNvPr>
          <p:cNvSpPr>
            <a:spLocks noGrp="1"/>
          </p:cNvSpPr>
          <p:nvPr>
            <p:ph type="body" idx="4294967295"/>
          </p:nvPr>
        </p:nvSpPr>
        <p:spPr>
          <a:xfrm>
            <a:off x="5511800" y="2254250"/>
            <a:ext cx="6680200" cy="3943350"/>
          </a:xfrm>
        </p:spPr>
        <p:txBody>
          <a:bodyPr vert="horz" lIns="91440" tIns="45720" rIns="91440" bIns="45720" rtlCol="0" anchor="t">
            <a:normAutofit/>
          </a:bodyPr>
          <a:lstStyle/>
          <a:p>
            <a:pPr marL="227965" indent="-227965"/>
            <a:r>
              <a:rPr lang="en-US" sz="3200">
                <a:latin typeface="+mj-lt"/>
              </a:rPr>
              <a:t>Land Area CBW = </a:t>
            </a:r>
            <a:r>
              <a:rPr lang="en-US" sz="3200" b="0" i="0" u="none" strike="noStrike">
                <a:solidFill>
                  <a:srgbClr val="000000"/>
                </a:solidFill>
                <a:effectLst/>
                <a:latin typeface="+mj-lt"/>
              </a:rPr>
              <a:t>40,745,198*</a:t>
            </a:r>
            <a:r>
              <a:rPr lang="en-US" sz="3200">
                <a:solidFill>
                  <a:srgbClr val="000000"/>
                </a:solidFill>
                <a:latin typeface="+mj-lt"/>
              </a:rPr>
              <a:t> ac.</a:t>
            </a:r>
            <a:r>
              <a:rPr lang="en-US" sz="3200">
                <a:latin typeface="+mj-lt"/>
              </a:rPr>
              <a:t> </a:t>
            </a:r>
            <a:endParaRPr lang="en-US"/>
          </a:p>
          <a:p>
            <a:pPr marL="227965" indent="-227965"/>
            <a:r>
              <a:rPr lang="en-US" sz="3200">
                <a:latin typeface="+mj-lt"/>
              </a:rPr>
              <a:t>30% = 12,223,559 (goal) ac.</a:t>
            </a:r>
          </a:p>
          <a:p>
            <a:pPr marL="227965" indent="-227965"/>
            <a:r>
              <a:rPr lang="en-US" sz="3200">
                <a:latin typeface="+mj-lt"/>
              </a:rPr>
              <a:t>An additional 4,423,558 ac. needed to meet goal</a:t>
            </a:r>
          </a:p>
          <a:p>
            <a:pPr marL="227965" indent="-227965"/>
            <a:r>
              <a:rPr lang="en-US" sz="3200">
                <a:latin typeface="+mj-lt"/>
              </a:rPr>
              <a:t>2022 = 9,317,709 </a:t>
            </a:r>
          </a:p>
          <a:p>
            <a:pPr marL="227965" indent="-227965"/>
            <a:r>
              <a:rPr lang="en-US" sz="3200">
                <a:latin typeface="+mj-lt"/>
              </a:rPr>
              <a:t>(23% currently protected)</a:t>
            </a:r>
          </a:p>
        </p:txBody>
      </p:sp>
      <p:pic>
        <p:nvPicPr>
          <p:cNvPr id="5" name="Picture 4" descr="Picture">
            <a:extLst>
              <a:ext uri="{FF2B5EF4-FFF2-40B4-BE49-F238E27FC236}">
                <a16:creationId xmlns:a16="http://schemas.microsoft.com/office/drawing/2014/main" id="{820FAAE0-9F6A-B0D4-BD02-57DE65C5B3A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6814" y="2024742"/>
            <a:ext cx="4339080" cy="43390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4168309-DBB0-C701-65D2-9575F82854F4}"/>
              </a:ext>
            </a:extLst>
          </p:cNvPr>
          <p:cNvSpPr txBox="1"/>
          <p:nvPr/>
        </p:nvSpPr>
        <p:spPr>
          <a:xfrm>
            <a:off x="8229375" y="6504077"/>
            <a:ext cx="37691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rPr>
              <a:t>*Recommend updating total land area</a:t>
            </a:r>
          </a:p>
        </p:txBody>
      </p:sp>
    </p:spTree>
    <p:extLst>
      <p:ext uri="{BB962C8B-B14F-4D97-AF65-F5344CB8AC3E}">
        <p14:creationId xmlns:p14="http://schemas.microsoft.com/office/powerpoint/2010/main" val="16216855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D4B0B-6001-3BE8-82F8-A079C0AC9B11}"/>
              </a:ext>
            </a:extLst>
          </p:cNvPr>
          <p:cNvSpPr>
            <a:spLocks noGrp="1"/>
          </p:cNvSpPr>
          <p:nvPr>
            <p:ph type="title" idx="4294967295"/>
          </p:nvPr>
        </p:nvSpPr>
        <p:spPr>
          <a:xfrm>
            <a:off x="2387600" y="366463"/>
            <a:ext cx="8035925" cy="1084263"/>
          </a:xfrm>
        </p:spPr>
        <p:txBody>
          <a:bodyPr>
            <a:normAutofit fontScale="90000"/>
          </a:bodyPr>
          <a:lstStyle/>
          <a:p>
            <a:r>
              <a:rPr lang="en-US"/>
              <a:t>The Rate of conservation needs to increase to meet 2030 30% goals</a:t>
            </a:r>
          </a:p>
        </p:txBody>
      </p:sp>
      <p:pic>
        <p:nvPicPr>
          <p:cNvPr id="9" name="Picture 8">
            <a:extLst>
              <a:ext uri="{FF2B5EF4-FFF2-40B4-BE49-F238E27FC236}">
                <a16:creationId xmlns:a16="http://schemas.microsoft.com/office/drawing/2014/main" id="{66D12AB8-10DC-84CE-1319-CCEEFFD61B71}"/>
              </a:ext>
            </a:extLst>
          </p:cNvPr>
          <p:cNvPicPr>
            <a:picLocks noChangeAspect="1"/>
          </p:cNvPicPr>
          <p:nvPr/>
        </p:nvPicPr>
        <p:blipFill>
          <a:blip r:embed="rId3"/>
          <a:stretch>
            <a:fillRect/>
          </a:stretch>
        </p:blipFill>
        <p:spPr>
          <a:xfrm>
            <a:off x="8290560" y="5950076"/>
            <a:ext cx="3901440" cy="907924"/>
          </a:xfrm>
          <a:prstGeom prst="rect">
            <a:avLst/>
          </a:prstGeom>
        </p:spPr>
      </p:pic>
      <p:pic>
        <p:nvPicPr>
          <p:cNvPr id="11" name="Picture 10">
            <a:extLst>
              <a:ext uri="{FF2B5EF4-FFF2-40B4-BE49-F238E27FC236}">
                <a16:creationId xmlns:a16="http://schemas.microsoft.com/office/drawing/2014/main" id="{B761F3BB-9D7F-096B-B9CF-6F52F209189E}"/>
              </a:ext>
            </a:extLst>
          </p:cNvPr>
          <p:cNvPicPr>
            <a:picLocks noChangeAspect="1"/>
          </p:cNvPicPr>
          <p:nvPr/>
        </p:nvPicPr>
        <p:blipFill>
          <a:blip r:embed="rId4"/>
          <a:stretch>
            <a:fillRect/>
          </a:stretch>
        </p:blipFill>
        <p:spPr>
          <a:xfrm>
            <a:off x="1463436" y="1589298"/>
            <a:ext cx="9581162" cy="4222206"/>
          </a:xfrm>
          <a:prstGeom prst="rect">
            <a:avLst/>
          </a:prstGeom>
        </p:spPr>
      </p:pic>
      <p:sp>
        <p:nvSpPr>
          <p:cNvPr id="7" name="TextBox 6">
            <a:extLst>
              <a:ext uri="{FF2B5EF4-FFF2-40B4-BE49-F238E27FC236}">
                <a16:creationId xmlns:a16="http://schemas.microsoft.com/office/drawing/2014/main" id="{D270D23C-CA86-FAE1-757D-01C457021541}"/>
              </a:ext>
            </a:extLst>
          </p:cNvPr>
          <p:cNvSpPr txBox="1"/>
          <p:nvPr/>
        </p:nvSpPr>
        <p:spPr>
          <a:xfrm>
            <a:off x="3474241" y="2669349"/>
            <a:ext cx="5559552" cy="2062103"/>
          </a:xfrm>
          <a:prstGeom prst="rect">
            <a:avLst/>
          </a:prstGeom>
          <a:solidFill>
            <a:schemeClr val="accent1">
              <a:lumMod val="75000"/>
            </a:schemeClr>
          </a:solidFill>
        </p:spPr>
        <p:style>
          <a:lnRef idx="1">
            <a:schemeClr val="accent2"/>
          </a:lnRef>
          <a:fillRef idx="3">
            <a:schemeClr val="accent2"/>
          </a:fillRef>
          <a:effectRef idx="2">
            <a:schemeClr val="accent2"/>
          </a:effectRef>
          <a:fontRef idx="minor">
            <a:schemeClr val="lt1"/>
          </a:fontRef>
        </p:style>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Gill Sans MT" panose="020B0502020104020203"/>
                <a:ea typeface="+mn-ea"/>
                <a:cs typeface="+mn-cs"/>
              </a:rPr>
              <a:t>The rate needs to increase from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Gill Sans MT" panose="020B0502020104020203"/>
                <a:ea typeface="+mn-ea"/>
                <a:cs typeface="+mn-cs"/>
              </a:rPr>
              <a:t>126K per year to over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Gill Sans MT" panose="020B0502020104020203"/>
                <a:ea typeface="+mn-ea"/>
                <a:cs typeface="+mn-cs"/>
              </a:rPr>
              <a:t>415K per year in order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Gill Sans MT" panose="020B0502020104020203"/>
                <a:ea typeface="+mn-ea"/>
                <a:cs typeface="+mn-cs"/>
              </a:rPr>
              <a:t>to reach 30 x 30.</a:t>
            </a:r>
          </a:p>
        </p:txBody>
      </p:sp>
    </p:spTree>
    <p:extLst>
      <p:ext uri="{BB962C8B-B14F-4D97-AF65-F5344CB8AC3E}">
        <p14:creationId xmlns:p14="http://schemas.microsoft.com/office/powerpoint/2010/main" val="241754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2EFE2-7F66-7510-51FD-8204F85D5AAE}"/>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BEB89412-60E7-05FA-EE68-BBA18A870A4E}"/>
              </a:ext>
            </a:extLst>
          </p:cNvPr>
          <p:cNvSpPr>
            <a:spLocks noGrp="1"/>
          </p:cNvSpPr>
          <p:nvPr>
            <p:ph idx="1"/>
          </p:nvPr>
        </p:nvSpPr>
        <p:spPr/>
        <p:txBody>
          <a:bodyPr>
            <a:normAutofit/>
          </a:bodyPr>
          <a:lstStyle/>
          <a:p>
            <a:r>
              <a:rPr lang="en-US" sz="2400" dirty="0"/>
              <a:t>Energize our thinking with some inspiring examples from different landscapes.</a:t>
            </a:r>
          </a:p>
          <a:p>
            <a:r>
              <a:rPr lang="en-US" sz="2400" dirty="0"/>
              <a:t>Devise a common framework to provide a unified basis of collective action and support.</a:t>
            </a:r>
          </a:p>
          <a:p>
            <a:r>
              <a:rPr lang="en-US" sz="2400" dirty="0"/>
              <a:t>Spark state-level 30x30 strategies which will guide and inform our collective work.</a:t>
            </a:r>
          </a:p>
          <a:p>
            <a:r>
              <a:rPr lang="en-US" sz="2400" dirty="0"/>
              <a:t>Develop clear next steps</a:t>
            </a:r>
          </a:p>
        </p:txBody>
      </p:sp>
    </p:spTree>
    <p:extLst>
      <p:ext uri="{BB962C8B-B14F-4D97-AF65-F5344CB8AC3E}">
        <p14:creationId xmlns:p14="http://schemas.microsoft.com/office/powerpoint/2010/main" val="41744043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grass, outdoor, nature, mountain&#10;&#10;Description automatically generated">
            <a:extLst>
              <a:ext uri="{FF2B5EF4-FFF2-40B4-BE49-F238E27FC236}">
                <a16:creationId xmlns:a16="http://schemas.microsoft.com/office/drawing/2014/main" id="{CD4D2F97-4230-40F9-893E-2F4882897A1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b="-1"/>
          <a:stretch/>
        </p:blipFill>
        <p:spPr>
          <a:xfrm>
            <a:off x="147302" y="69220"/>
            <a:ext cx="11900684" cy="6700673"/>
          </a:xfrm>
          <a:prstGeom prst="rect">
            <a:avLst/>
          </a:prstGeom>
        </p:spPr>
      </p:pic>
      <p:sp>
        <p:nvSpPr>
          <p:cNvPr id="15" name="Rectangle 14">
            <a:extLst>
              <a:ext uri="{FF2B5EF4-FFF2-40B4-BE49-F238E27FC236}">
                <a16:creationId xmlns:a16="http://schemas.microsoft.com/office/drawing/2014/main" id="{E6B8CED5-1D5E-9AAC-3691-20056853BB5F}"/>
              </a:ext>
            </a:extLst>
          </p:cNvPr>
          <p:cNvSpPr/>
          <p:nvPr/>
        </p:nvSpPr>
        <p:spPr>
          <a:xfrm>
            <a:off x="5859717" y="4511039"/>
            <a:ext cx="6029692" cy="21590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6D5056A-53E3-44CD-8C34-22371EF730ED}"/>
              </a:ext>
            </a:extLst>
          </p:cNvPr>
          <p:cNvSpPr txBox="1"/>
          <p:nvPr/>
        </p:nvSpPr>
        <p:spPr>
          <a:xfrm>
            <a:off x="302591" y="3902433"/>
            <a:ext cx="4149636" cy="2339102"/>
          </a:xfrm>
          <a:prstGeom prst="rect">
            <a:avLst/>
          </a:prstGeom>
          <a:solidFill>
            <a:schemeClr val="bg1">
              <a:lumMod val="95000"/>
            </a:schemeClr>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dirty="0">
                <a:latin typeface="+mj-lt"/>
              </a:rPr>
              <a:t>Renee Thompson, Geographer</a:t>
            </a:r>
          </a:p>
          <a:p>
            <a:r>
              <a:rPr lang="en-US" dirty="0">
                <a:latin typeface="+mj-lt"/>
              </a:rPr>
              <a:t>Lower-Mississippi Gulf WSC, USGS, </a:t>
            </a:r>
          </a:p>
          <a:p>
            <a:r>
              <a:rPr lang="en-US" dirty="0">
                <a:latin typeface="+mj-lt"/>
              </a:rPr>
              <a:t>Chesapeake Bay Program, MD</a:t>
            </a:r>
          </a:p>
          <a:p>
            <a:r>
              <a:rPr lang="en-US" dirty="0">
                <a:latin typeface="+mj-lt"/>
              </a:rPr>
              <a:t>Coordinator Maintain Healthy Watersheds </a:t>
            </a:r>
          </a:p>
          <a:p>
            <a:r>
              <a:rPr lang="en-US" dirty="0">
                <a:latin typeface="+mj-lt"/>
              </a:rPr>
              <a:t>Goal Implementation Team</a:t>
            </a:r>
          </a:p>
          <a:p>
            <a:r>
              <a:rPr lang="en-US" dirty="0">
                <a:latin typeface="+mj-lt"/>
                <a:hlinkClick r:id="rId4"/>
              </a:rPr>
              <a:t>rthompso@chesapeakebay.net</a:t>
            </a:r>
            <a:endParaRPr lang="en-US" dirty="0">
              <a:latin typeface="+mj-lt"/>
            </a:endParaRPr>
          </a:p>
          <a:p>
            <a:r>
              <a:rPr lang="en-US" dirty="0">
                <a:latin typeface="+mj-lt"/>
                <a:hlinkClick r:id="rId5"/>
              </a:rPr>
              <a:t>rthompson1@usgs.gov</a:t>
            </a:r>
            <a:endParaRPr lang="en-US" dirty="0">
              <a:latin typeface="+mj-lt"/>
            </a:endParaRPr>
          </a:p>
        </p:txBody>
      </p:sp>
      <p:sp>
        <p:nvSpPr>
          <p:cNvPr id="13" name="TextBox 12">
            <a:extLst>
              <a:ext uri="{FF2B5EF4-FFF2-40B4-BE49-F238E27FC236}">
                <a16:creationId xmlns:a16="http://schemas.microsoft.com/office/drawing/2014/main" id="{19A958E2-4FBD-4DAA-BD64-DF8894498273}"/>
              </a:ext>
            </a:extLst>
          </p:cNvPr>
          <p:cNvSpPr txBox="1"/>
          <p:nvPr/>
        </p:nvSpPr>
        <p:spPr>
          <a:xfrm>
            <a:off x="302591" y="6404113"/>
            <a:ext cx="4033077" cy="328231"/>
          </a:xfrm>
          <a:prstGeom prst="rect">
            <a:avLst/>
          </a:prstGeom>
          <a:solidFill>
            <a:schemeClr val="bg1">
              <a:lumMod val="95000"/>
            </a:schemeClr>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1333"/>
              <a:t>Photos: Will Parson, Chesapeake Bay Program</a:t>
            </a:r>
          </a:p>
        </p:txBody>
      </p:sp>
      <p:grpSp>
        <p:nvGrpSpPr>
          <p:cNvPr id="14" name="Group 13">
            <a:extLst>
              <a:ext uri="{FF2B5EF4-FFF2-40B4-BE49-F238E27FC236}">
                <a16:creationId xmlns:a16="http://schemas.microsoft.com/office/drawing/2014/main" id="{FFF4A3BE-F3ED-8488-818A-FC7BB8992A60}"/>
              </a:ext>
            </a:extLst>
          </p:cNvPr>
          <p:cNvGrpSpPr/>
          <p:nvPr/>
        </p:nvGrpSpPr>
        <p:grpSpPr>
          <a:xfrm>
            <a:off x="6035040" y="4661845"/>
            <a:ext cx="5694235" cy="1754195"/>
            <a:chOff x="462726" y="6946672"/>
            <a:chExt cx="5694235" cy="1754195"/>
          </a:xfrm>
        </p:grpSpPr>
        <p:grpSp>
          <p:nvGrpSpPr>
            <p:cNvPr id="4" name="Group 3">
              <a:extLst>
                <a:ext uri="{FF2B5EF4-FFF2-40B4-BE49-F238E27FC236}">
                  <a16:creationId xmlns:a16="http://schemas.microsoft.com/office/drawing/2014/main" id="{02848588-9886-1F05-0B0A-C025AAE807FE}"/>
                </a:ext>
              </a:extLst>
            </p:cNvPr>
            <p:cNvGrpSpPr/>
            <p:nvPr/>
          </p:nvGrpSpPr>
          <p:grpSpPr>
            <a:xfrm>
              <a:off x="462726" y="6946672"/>
              <a:ext cx="5694235" cy="1713225"/>
              <a:chOff x="7915270" y="28467708"/>
              <a:chExt cx="13378298" cy="4025130"/>
            </a:xfrm>
          </p:grpSpPr>
          <p:sp>
            <p:nvSpPr>
              <p:cNvPr id="7" name="TextBox 6">
                <a:extLst>
                  <a:ext uri="{FF2B5EF4-FFF2-40B4-BE49-F238E27FC236}">
                    <a16:creationId xmlns:a16="http://schemas.microsoft.com/office/drawing/2014/main" id="{D404F20E-FA11-4C24-3181-1FEC58563B3A}"/>
                  </a:ext>
                </a:extLst>
              </p:cNvPr>
              <p:cNvSpPr txBox="1"/>
              <p:nvPr/>
            </p:nvSpPr>
            <p:spPr>
              <a:xfrm>
                <a:off x="7915270" y="28467708"/>
                <a:ext cx="9728250" cy="1518520"/>
              </a:xfrm>
              <a:prstGeom prst="rect">
                <a:avLst/>
              </a:prstGeom>
              <a:noFill/>
            </p:spPr>
            <p:txBody>
              <a:bodyPr wrap="square" rtlCol="0">
                <a:spAutoFit/>
              </a:bodyPr>
              <a:lstStyle/>
              <a:p>
                <a:r>
                  <a:rPr lang="en-US" b="1" dirty="0"/>
                  <a:t>Maps and graphics provided in partnership with:</a:t>
                </a:r>
              </a:p>
            </p:txBody>
          </p:sp>
          <p:pic>
            <p:nvPicPr>
              <p:cNvPr id="8" name="Picture 7" descr="Logo, company name&#10;&#10;Description automatically generated">
                <a:extLst>
                  <a:ext uri="{FF2B5EF4-FFF2-40B4-BE49-F238E27FC236}">
                    <a16:creationId xmlns:a16="http://schemas.microsoft.com/office/drawing/2014/main" id="{7EA9B8C3-0A1F-DE3C-B0C4-BED81409A3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41409" y="30442025"/>
                <a:ext cx="4801290" cy="1920516"/>
              </a:xfrm>
              <a:prstGeom prst="rect">
                <a:avLst/>
              </a:prstGeom>
            </p:spPr>
          </p:pic>
          <p:pic>
            <p:nvPicPr>
              <p:cNvPr id="9" name="Picture 8" descr="Logo&#10;&#10;Description automatically generated">
                <a:extLst>
                  <a:ext uri="{FF2B5EF4-FFF2-40B4-BE49-F238E27FC236}">
                    <a16:creationId xmlns:a16="http://schemas.microsoft.com/office/drawing/2014/main" id="{0878D5B9-CC39-B73D-E924-B9B0394AB8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73245" y="29986229"/>
                <a:ext cx="3240280" cy="2506609"/>
              </a:xfrm>
              <a:prstGeom prst="rect">
                <a:avLst/>
              </a:prstGeom>
            </p:spPr>
          </p:pic>
          <p:pic>
            <p:nvPicPr>
              <p:cNvPr id="12" name="Picture 11" descr="A picture containing text, sign, clipart&#10;&#10;Description automatically generated">
                <a:extLst>
                  <a:ext uri="{FF2B5EF4-FFF2-40B4-BE49-F238E27FC236}">
                    <a16:creationId xmlns:a16="http://schemas.microsoft.com/office/drawing/2014/main" id="{55B08C17-6A5C-E0DD-CE5F-48CAFBBE66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986358" y="30094784"/>
                <a:ext cx="2307210" cy="2329993"/>
              </a:xfrm>
              <a:prstGeom prst="rect">
                <a:avLst/>
              </a:prstGeom>
            </p:spPr>
          </p:pic>
        </p:grpSp>
        <p:pic>
          <p:nvPicPr>
            <p:cNvPr id="5" name="Picture 7" descr="Map&#10;&#10;Description automatically generated">
              <a:extLst>
                <a:ext uri="{FF2B5EF4-FFF2-40B4-BE49-F238E27FC236}">
                  <a16:creationId xmlns:a16="http://schemas.microsoft.com/office/drawing/2014/main" id="{3B5BE74A-9EC2-C767-127D-72E66A950082}"/>
                </a:ext>
              </a:extLst>
            </p:cNvPr>
            <p:cNvPicPr>
              <a:picLocks noChangeAspect="1"/>
            </p:cNvPicPr>
            <p:nvPr/>
          </p:nvPicPr>
          <p:blipFill>
            <a:blip r:embed="rId9"/>
            <a:stretch>
              <a:fillRect/>
            </a:stretch>
          </p:blipFill>
          <p:spPr>
            <a:xfrm>
              <a:off x="711207" y="7695565"/>
              <a:ext cx="632695" cy="1005302"/>
            </a:xfrm>
            <a:prstGeom prst="rect">
              <a:avLst/>
            </a:prstGeom>
          </p:spPr>
        </p:pic>
      </p:grpSp>
      <p:sp>
        <p:nvSpPr>
          <p:cNvPr id="16" name="Rectangle 15">
            <a:extLst>
              <a:ext uri="{FF2B5EF4-FFF2-40B4-BE49-F238E27FC236}">
                <a16:creationId xmlns:a16="http://schemas.microsoft.com/office/drawing/2014/main" id="{19127E5A-97F5-A125-B7C2-536AB207C6E4}"/>
              </a:ext>
            </a:extLst>
          </p:cNvPr>
          <p:cNvSpPr/>
          <p:nvPr/>
        </p:nvSpPr>
        <p:spPr>
          <a:xfrm>
            <a:off x="5623560" y="243840"/>
            <a:ext cx="5425440" cy="1305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Acknowledgement of Chesapeake Conservancy Staff: Rachel </a:t>
            </a:r>
            <a:r>
              <a:rPr lang="en-US" dirty="0" err="1"/>
              <a:t>Soobitski</a:t>
            </a:r>
            <a:r>
              <a:rPr lang="en-US" dirty="0"/>
              <a:t>, Emily Mills, Jake Leizear, Elliot Kurtz, Steve </a:t>
            </a:r>
            <a:r>
              <a:rPr lang="en-US" dirty="0" err="1"/>
              <a:t>Storck</a:t>
            </a:r>
            <a:r>
              <a:rPr lang="en-US" dirty="0"/>
              <a:t> and Louis Keddell</a:t>
            </a:r>
          </a:p>
          <a:p>
            <a:pPr algn="ctr"/>
            <a:endParaRPr lang="en-US" dirty="0"/>
          </a:p>
        </p:txBody>
      </p:sp>
    </p:spTree>
    <p:extLst>
      <p:ext uri="{BB962C8B-B14F-4D97-AF65-F5344CB8AC3E}">
        <p14:creationId xmlns:p14="http://schemas.microsoft.com/office/powerpoint/2010/main" val="4121808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1C503-4FEC-361A-0046-564953D301DC}"/>
              </a:ext>
            </a:extLst>
          </p:cNvPr>
          <p:cNvSpPr>
            <a:spLocks noGrp="1"/>
          </p:cNvSpPr>
          <p:nvPr>
            <p:ph type="title"/>
          </p:nvPr>
        </p:nvSpPr>
        <p:spPr/>
        <p:txBody>
          <a:bodyPr/>
          <a:lstStyle/>
          <a:p>
            <a:r>
              <a:rPr lang="en-US" dirty="0"/>
              <a:t>State teams</a:t>
            </a:r>
          </a:p>
        </p:txBody>
      </p:sp>
      <p:sp>
        <p:nvSpPr>
          <p:cNvPr id="3" name="Content Placeholder 2">
            <a:extLst>
              <a:ext uri="{FF2B5EF4-FFF2-40B4-BE49-F238E27FC236}">
                <a16:creationId xmlns:a16="http://schemas.microsoft.com/office/drawing/2014/main" id="{2AD20498-6FD4-E3BB-D3AE-6E4CCDC2517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623160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5EC11-5D71-06C9-3788-BE74C5FC6DA8}"/>
              </a:ext>
            </a:extLst>
          </p:cNvPr>
          <p:cNvSpPr>
            <a:spLocks noGrp="1"/>
          </p:cNvSpPr>
          <p:nvPr>
            <p:ph type="title"/>
          </p:nvPr>
        </p:nvSpPr>
        <p:spPr/>
        <p:txBody>
          <a:bodyPr/>
          <a:lstStyle/>
          <a:p>
            <a:r>
              <a:rPr lang="en-US" dirty="0"/>
              <a:t>State teams:  The Primary goals</a:t>
            </a:r>
          </a:p>
        </p:txBody>
      </p:sp>
      <p:sp>
        <p:nvSpPr>
          <p:cNvPr id="3" name="Content Placeholder 2">
            <a:extLst>
              <a:ext uri="{FF2B5EF4-FFF2-40B4-BE49-F238E27FC236}">
                <a16:creationId xmlns:a16="http://schemas.microsoft.com/office/drawing/2014/main" id="{EF1557C6-08B8-30F6-531D-445FCB8A7021}"/>
              </a:ext>
            </a:extLst>
          </p:cNvPr>
          <p:cNvSpPr>
            <a:spLocks noGrp="1"/>
          </p:cNvSpPr>
          <p:nvPr>
            <p:ph idx="1"/>
          </p:nvPr>
        </p:nvSpPr>
        <p:spPr/>
        <p:txBody>
          <a:bodyPr>
            <a:normAutofit fontScale="92500"/>
          </a:bodyPr>
          <a:lstStyle/>
          <a:p>
            <a:r>
              <a:rPr lang="en-US" sz="2000" dirty="0"/>
              <a:t>In the Chesapeake Conservation Partnership, states, their partners (including the federal government!) and the many land conserving organizations within them, are the primary units of action. For us to reach our 2025 land conservation goals and make significant progress toward 30x30 as a watershed, states will need to accelerate their land conservation efforts.</a:t>
            </a:r>
          </a:p>
          <a:p>
            <a:r>
              <a:rPr lang="en-US" sz="2000" dirty="0"/>
              <a:t>The Primary Goal of the 2022 CCP Annual Meeting is for states, working with their CCP partners, to develop initial </a:t>
            </a:r>
            <a:r>
              <a:rPr lang="en-US" sz="2000" b="1" dirty="0"/>
              <a:t>assertive</a:t>
            </a:r>
            <a:r>
              <a:rPr lang="en-US" sz="2000" dirty="0"/>
              <a:t> strategies to accelerate their land conservation efforts.</a:t>
            </a:r>
          </a:p>
          <a:p>
            <a:r>
              <a:rPr lang="en-US" sz="2000" dirty="0"/>
              <a:t>The additional goal is for participants from each state to identify how the Chesapeake Conservation Partnership can be helpful to their efforts.</a:t>
            </a:r>
          </a:p>
        </p:txBody>
      </p:sp>
    </p:spTree>
    <p:extLst>
      <p:ext uri="{BB962C8B-B14F-4D97-AF65-F5344CB8AC3E}">
        <p14:creationId xmlns:p14="http://schemas.microsoft.com/office/powerpoint/2010/main" val="40284303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865C4-64A5-F1BD-2043-D598C9AA9798}"/>
              </a:ext>
            </a:extLst>
          </p:cNvPr>
          <p:cNvSpPr>
            <a:spLocks noGrp="1"/>
          </p:cNvSpPr>
          <p:nvPr>
            <p:ph type="title"/>
          </p:nvPr>
        </p:nvSpPr>
        <p:spPr/>
        <p:txBody>
          <a:bodyPr/>
          <a:lstStyle/>
          <a:p>
            <a:r>
              <a:rPr lang="en-US" dirty="0"/>
              <a:t>Room assignments</a:t>
            </a:r>
          </a:p>
        </p:txBody>
      </p:sp>
      <p:graphicFrame>
        <p:nvGraphicFramePr>
          <p:cNvPr id="4" name="Table 4">
            <a:extLst>
              <a:ext uri="{FF2B5EF4-FFF2-40B4-BE49-F238E27FC236}">
                <a16:creationId xmlns:a16="http://schemas.microsoft.com/office/drawing/2014/main" id="{968B0FA9-E9FC-40C1-3F95-F8E9FBDEA497}"/>
              </a:ext>
            </a:extLst>
          </p:cNvPr>
          <p:cNvGraphicFramePr>
            <a:graphicFrameLocks noGrp="1"/>
          </p:cNvGraphicFramePr>
          <p:nvPr>
            <p:ph idx="1"/>
            <p:extLst>
              <p:ext uri="{D42A27DB-BD31-4B8C-83A1-F6EECF244321}">
                <p14:modId xmlns:p14="http://schemas.microsoft.com/office/powerpoint/2010/main" val="2284319612"/>
              </p:ext>
            </p:extLst>
          </p:nvPr>
        </p:nvGraphicFramePr>
        <p:xfrm>
          <a:off x="2786332" y="2539970"/>
          <a:ext cx="5132718" cy="2286000"/>
        </p:xfrm>
        <a:graphic>
          <a:graphicData uri="http://schemas.openxmlformats.org/drawingml/2006/table">
            <a:tbl>
              <a:tblPr bandRow="1">
                <a:tableStyleId>{5C22544A-7EE6-4342-B048-85BDC9FD1C3A}</a:tableStyleId>
              </a:tblPr>
              <a:tblGrid>
                <a:gridCol w="2216989">
                  <a:extLst>
                    <a:ext uri="{9D8B030D-6E8A-4147-A177-3AD203B41FA5}">
                      <a16:colId xmlns:a16="http://schemas.microsoft.com/office/drawing/2014/main" val="2114006484"/>
                    </a:ext>
                  </a:extLst>
                </a:gridCol>
                <a:gridCol w="2915729">
                  <a:extLst>
                    <a:ext uri="{9D8B030D-6E8A-4147-A177-3AD203B41FA5}">
                      <a16:colId xmlns:a16="http://schemas.microsoft.com/office/drawing/2014/main" val="1033074275"/>
                    </a:ext>
                  </a:extLst>
                </a:gridCol>
              </a:tblGrid>
              <a:tr h="370840">
                <a:tc>
                  <a:txBody>
                    <a:bodyPr/>
                    <a:lstStyle/>
                    <a:p>
                      <a:r>
                        <a:rPr lang="en-US" sz="2400" b="1" dirty="0"/>
                        <a:t>STATE</a:t>
                      </a:r>
                    </a:p>
                  </a:txBody>
                  <a:tcPr/>
                </a:tc>
                <a:tc>
                  <a:txBody>
                    <a:bodyPr/>
                    <a:lstStyle/>
                    <a:p>
                      <a:r>
                        <a:rPr lang="en-US" sz="2400" b="1" dirty="0"/>
                        <a:t>ROOM</a:t>
                      </a:r>
                    </a:p>
                  </a:txBody>
                  <a:tcPr/>
                </a:tc>
                <a:extLst>
                  <a:ext uri="{0D108BD9-81ED-4DB2-BD59-A6C34878D82A}">
                    <a16:rowId xmlns:a16="http://schemas.microsoft.com/office/drawing/2014/main" val="1565369406"/>
                  </a:ext>
                </a:extLst>
              </a:tr>
              <a:tr h="370840">
                <a:tc>
                  <a:txBody>
                    <a:bodyPr/>
                    <a:lstStyle/>
                    <a:p>
                      <a:r>
                        <a:rPr lang="en-US" sz="2400" dirty="0"/>
                        <a:t>Maryland</a:t>
                      </a:r>
                    </a:p>
                  </a:txBody>
                  <a:tcPr/>
                </a:tc>
                <a:tc>
                  <a:txBody>
                    <a:bodyPr/>
                    <a:lstStyle/>
                    <a:p>
                      <a:r>
                        <a:rPr lang="en-US" sz="2400" dirty="0"/>
                        <a:t>Gallery</a:t>
                      </a:r>
                    </a:p>
                  </a:txBody>
                  <a:tcPr/>
                </a:tc>
                <a:extLst>
                  <a:ext uri="{0D108BD9-81ED-4DB2-BD59-A6C34878D82A}">
                    <a16:rowId xmlns:a16="http://schemas.microsoft.com/office/drawing/2014/main" val="1447640328"/>
                  </a:ext>
                </a:extLst>
              </a:tr>
              <a:tr h="370840">
                <a:tc>
                  <a:txBody>
                    <a:bodyPr/>
                    <a:lstStyle/>
                    <a:p>
                      <a:r>
                        <a:rPr lang="en-US" sz="2400" dirty="0"/>
                        <a:t>Virginia</a:t>
                      </a:r>
                    </a:p>
                  </a:txBody>
                  <a:tcPr/>
                </a:tc>
                <a:tc>
                  <a:txBody>
                    <a:bodyPr/>
                    <a:lstStyle/>
                    <a:p>
                      <a:r>
                        <a:rPr lang="en-US" sz="2400" dirty="0"/>
                        <a:t>105 I-East</a:t>
                      </a:r>
                    </a:p>
                  </a:txBody>
                  <a:tcPr/>
                </a:tc>
                <a:extLst>
                  <a:ext uri="{0D108BD9-81ED-4DB2-BD59-A6C34878D82A}">
                    <a16:rowId xmlns:a16="http://schemas.microsoft.com/office/drawing/2014/main" val="4276486672"/>
                  </a:ext>
                </a:extLst>
              </a:tr>
              <a:tr h="370840">
                <a:tc>
                  <a:txBody>
                    <a:bodyPr/>
                    <a:lstStyle/>
                    <a:p>
                      <a:r>
                        <a:rPr lang="en-US" sz="2400" dirty="0"/>
                        <a:t>Pennsylvania</a:t>
                      </a:r>
                    </a:p>
                  </a:txBody>
                  <a:tcPr/>
                </a:tc>
                <a:tc>
                  <a:txBody>
                    <a:bodyPr/>
                    <a:lstStyle/>
                    <a:p>
                      <a:r>
                        <a:rPr lang="en-US" sz="2400" dirty="0"/>
                        <a:t>111 I-East</a:t>
                      </a:r>
                    </a:p>
                  </a:txBody>
                  <a:tcPr/>
                </a:tc>
                <a:extLst>
                  <a:ext uri="{0D108BD9-81ED-4DB2-BD59-A6C34878D82A}">
                    <a16:rowId xmlns:a16="http://schemas.microsoft.com/office/drawing/2014/main" val="3271758393"/>
                  </a:ext>
                </a:extLst>
              </a:tr>
              <a:tr h="370840">
                <a:tc>
                  <a:txBody>
                    <a:bodyPr/>
                    <a:lstStyle/>
                    <a:p>
                      <a:r>
                        <a:rPr lang="en-US" sz="2400" dirty="0"/>
                        <a:t>West Virginia</a:t>
                      </a:r>
                    </a:p>
                  </a:txBody>
                  <a:tcPr/>
                </a:tc>
                <a:tc>
                  <a:txBody>
                    <a:bodyPr/>
                    <a:lstStyle/>
                    <a:p>
                      <a:r>
                        <a:rPr lang="en-US" sz="2400" dirty="0"/>
                        <a:t>110 I East</a:t>
                      </a:r>
                    </a:p>
                  </a:txBody>
                  <a:tcPr/>
                </a:tc>
                <a:extLst>
                  <a:ext uri="{0D108BD9-81ED-4DB2-BD59-A6C34878D82A}">
                    <a16:rowId xmlns:a16="http://schemas.microsoft.com/office/drawing/2014/main" val="2911323104"/>
                  </a:ext>
                </a:extLst>
              </a:tr>
            </a:tbl>
          </a:graphicData>
        </a:graphic>
      </p:graphicFrame>
    </p:spTree>
    <p:extLst>
      <p:ext uri="{BB962C8B-B14F-4D97-AF65-F5344CB8AC3E}">
        <p14:creationId xmlns:p14="http://schemas.microsoft.com/office/powerpoint/2010/main" val="1951986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DC356-B5CC-5ACB-9FC6-984AABDCEAE9}"/>
              </a:ext>
            </a:extLst>
          </p:cNvPr>
          <p:cNvSpPr>
            <a:spLocks noGrp="1"/>
          </p:cNvSpPr>
          <p:nvPr>
            <p:ph type="title"/>
          </p:nvPr>
        </p:nvSpPr>
        <p:spPr/>
        <p:txBody>
          <a:bodyPr/>
          <a:lstStyle/>
          <a:p>
            <a:r>
              <a:rPr lang="en-US" dirty="0"/>
              <a:t>Agenda:  Thursday afternoon</a:t>
            </a:r>
          </a:p>
        </p:txBody>
      </p:sp>
      <p:sp>
        <p:nvSpPr>
          <p:cNvPr id="3" name="Content Placeholder 2">
            <a:extLst>
              <a:ext uri="{FF2B5EF4-FFF2-40B4-BE49-F238E27FC236}">
                <a16:creationId xmlns:a16="http://schemas.microsoft.com/office/drawing/2014/main" id="{A7AA2C0B-02F0-9AD5-71EC-8DA490F8F945}"/>
              </a:ext>
            </a:extLst>
          </p:cNvPr>
          <p:cNvSpPr>
            <a:spLocks noGrp="1"/>
          </p:cNvSpPr>
          <p:nvPr>
            <p:ph idx="1"/>
          </p:nvPr>
        </p:nvSpPr>
        <p:spPr/>
        <p:txBody>
          <a:bodyPr/>
          <a:lstStyle/>
          <a:p>
            <a:r>
              <a:rPr lang="en-US" sz="2800" dirty="0"/>
              <a:t>Report from Virginia</a:t>
            </a:r>
          </a:p>
          <a:p>
            <a:r>
              <a:rPr lang="en-US" sz="2800" dirty="0"/>
              <a:t>Chesapeake WILD</a:t>
            </a:r>
          </a:p>
          <a:p>
            <a:r>
              <a:rPr lang="en-US" sz="2800" dirty="0"/>
              <a:t>Chesapeake Gateways</a:t>
            </a:r>
          </a:p>
          <a:p>
            <a:r>
              <a:rPr lang="en-US" sz="2800" dirty="0"/>
              <a:t>Next Actions | Next Steps</a:t>
            </a:r>
          </a:p>
          <a:p>
            <a:r>
              <a:rPr lang="en-US" sz="2800" dirty="0"/>
              <a:t>Closing</a:t>
            </a:r>
          </a:p>
          <a:p>
            <a:endParaRPr lang="en-US" dirty="0"/>
          </a:p>
          <a:p>
            <a:endParaRPr lang="en-US" dirty="0"/>
          </a:p>
        </p:txBody>
      </p:sp>
    </p:spTree>
    <p:extLst>
      <p:ext uri="{BB962C8B-B14F-4D97-AF65-F5344CB8AC3E}">
        <p14:creationId xmlns:p14="http://schemas.microsoft.com/office/powerpoint/2010/main" val="27990185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5A71294-C247-450A-BB34-6E68648C9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useBgFill="1">
        <p:nvSpPr>
          <p:cNvPr id="11" name="Rectangle 10">
            <a:extLst>
              <a:ext uri="{FF2B5EF4-FFF2-40B4-BE49-F238E27FC236}">
                <a16:creationId xmlns:a16="http://schemas.microsoft.com/office/drawing/2014/main" id="{D36A0BA4-6A63-41D3-B0FA-43799ABC4A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79E969B-CF0C-8A05-58CB-19623A8072E7}"/>
              </a:ext>
            </a:extLst>
          </p:cNvPr>
          <p:cNvSpPr>
            <a:spLocks noGrp="1"/>
          </p:cNvSpPr>
          <p:nvPr>
            <p:ph type="ctrTitle"/>
          </p:nvPr>
        </p:nvSpPr>
        <p:spPr>
          <a:xfrm>
            <a:off x="581192" y="1009398"/>
            <a:ext cx="6823988" cy="3453419"/>
          </a:xfrm>
        </p:spPr>
        <p:txBody>
          <a:bodyPr anchor="b">
            <a:normAutofit/>
          </a:bodyPr>
          <a:lstStyle/>
          <a:p>
            <a:r>
              <a:rPr lang="en-US" sz="6000" dirty="0">
                <a:solidFill>
                  <a:schemeClr val="tx1"/>
                </a:solidFill>
              </a:rPr>
              <a:t>Guidance to State Team Facilitators and Convenors</a:t>
            </a:r>
          </a:p>
        </p:txBody>
      </p:sp>
      <p:sp>
        <p:nvSpPr>
          <p:cNvPr id="3" name="Subtitle 2">
            <a:extLst>
              <a:ext uri="{FF2B5EF4-FFF2-40B4-BE49-F238E27FC236}">
                <a16:creationId xmlns:a16="http://schemas.microsoft.com/office/drawing/2014/main" id="{1D12BFA2-1A18-DBA6-CFBA-D4219E448AF5}"/>
              </a:ext>
            </a:extLst>
          </p:cNvPr>
          <p:cNvSpPr>
            <a:spLocks noGrp="1"/>
          </p:cNvSpPr>
          <p:nvPr>
            <p:ph type="subTitle" idx="1"/>
          </p:nvPr>
        </p:nvSpPr>
        <p:spPr>
          <a:xfrm>
            <a:off x="581191" y="4572000"/>
            <a:ext cx="6823988" cy="1023580"/>
          </a:xfrm>
        </p:spPr>
        <p:txBody>
          <a:bodyPr anchor="t">
            <a:normAutofit/>
          </a:bodyPr>
          <a:lstStyle/>
          <a:p>
            <a:pPr>
              <a:lnSpc>
                <a:spcPct val="110000"/>
              </a:lnSpc>
            </a:pPr>
            <a:r>
              <a:rPr lang="en-US" sz="2800" dirty="0">
                <a:solidFill>
                  <a:schemeClr val="tx1">
                    <a:alpha val="60000"/>
                  </a:schemeClr>
                </a:solidFill>
              </a:rPr>
              <a:t>Chesapeake Conservation Partnership Annual Meeting</a:t>
            </a:r>
          </a:p>
        </p:txBody>
      </p:sp>
      <p:sp>
        <p:nvSpPr>
          <p:cNvPr id="13" name="Rectangle 12">
            <a:extLst>
              <a:ext uri="{FF2B5EF4-FFF2-40B4-BE49-F238E27FC236}">
                <a16:creationId xmlns:a16="http://schemas.microsoft.com/office/drawing/2014/main" id="{673313D8-D259-4D89-9CE5-14884FB40D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19" y="457200"/>
            <a:ext cx="6766560" cy="91439"/>
          </a:xfrm>
          <a:prstGeom prst="rect">
            <a:avLst/>
          </a:prstGeom>
          <a:solidFill>
            <a:schemeClr val="tx1">
              <a:alpha val="6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3DF99DC7-FA44-EA2E-3C65-B34E0C5836ED}"/>
              </a:ext>
            </a:extLst>
          </p:cNvPr>
          <p:cNvPicPr>
            <a:picLocks noChangeAspect="1"/>
          </p:cNvPicPr>
          <p:nvPr/>
        </p:nvPicPr>
        <p:blipFill rotWithShape="1">
          <a:blip r:embed="rId2"/>
          <a:srcRect l="30871" r="33830" b="2"/>
          <a:stretch/>
        </p:blipFill>
        <p:spPr>
          <a:xfrm>
            <a:off x="8140428" y="10"/>
            <a:ext cx="4051572" cy="6857990"/>
          </a:xfrm>
          <a:prstGeom prst="rect">
            <a:avLst/>
          </a:prstGeom>
        </p:spPr>
      </p:pic>
    </p:spTree>
    <p:extLst>
      <p:ext uri="{BB962C8B-B14F-4D97-AF65-F5344CB8AC3E}">
        <p14:creationId xmlns:p14="http://schemas.microsoft.com/office/powerpoint/2010/main" val="2131290494"/>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8828F5-470B-C06A-A0F8-A6E48709B04B}"/>
              </a:ext>
            </a:extLst>
          </p:cNvPr>
          <p:cNvSpPr>
            <a:spLocks noGrp="1"/>
          </p:cNvSpPr>
          <p:nvPr>
            <p:ph type="title"/>
          </p:nvPr>
        </p:nvSpPr>
        <p:spPr>
          <a:xfrm>
            <a:off x="581192" y="1997135"/>
            <a:ext cx="11029615" cy="2147467"/>
          </a:xfrm>
        </p:spPr>
        <p:txBody>
          <a:bodyPr>
            <a:noAutofit/>
          </a:bodyPr>
          <a:lstStyle/>
          <a:p>
            <a:pPr>
              <a:lnSpc>
                <a:spcPct val="100000"/>
              </a:lnSpc>
            </a:pPr>
            <a:r>
              <a:rPr lang="en-US" sz="3200" cap="none" dirty="0">
                <a:latin typeface="Open Sans" pitchFamily="2" charset="0"/>
                <a:ea typeface="Open Sans" pitchFamily="2" charset="0"/>
                <a:cs typeface="Open Sans" pitchFamily="2" charset="0"/>
              </a:rPr>
              <a:t>Our goal is to develop a set of </a:t>
            </a:r>
            <a:r>
              <a:rPr lang="en-US" sz="3200" b="1" cap="none" dirty="0">
                <a:latin typeface="Open Sans" pitchFamily="2" charset="0"/>
                <a:ea typeface="Open Sans" pitchFamily="2" charset="0"/>
                <a:cs typeface="Open Sans" pitchFamily="2" charset="0"/>
              </a:rPr>
              <a:t>assertive actions </a:t>
            </a:r>
            <a:r>
              <a:rPr lang="en-US" sz="3200" cap="none" dirty="0">
                <a:latin typeface="Open Sans" pitchFamily="2" charset="0"/>
                <a:ea typeface="Open Sans" pitchFamily="2" charset="0"/>
                <a:cs typeface="Open Sans" pitchFamily="2" charset="0"/>
              </a:rPr>
              <a:t>that can gain real traction in the states -- that key state players can feasibly </a:t>
            </a:r>
            <a:r>
              <a:rPr lang="en-US" sz="3200" b="1" cap="none" dirty="0">
                <a:latin typeface="Open Sans" pitchFamily="2" charset="0"/>
                <a:ea typeface="Open Sans" pitchFamily="2" charset="0"/>
                <a:cs typeface="Open Sans" pitchFamily="2" charset="0"/>
              </a:rPr>
              <a:t>COMMIT </a:t>
            </a:r>
            <a:r>
              <a:rPr lang="en-US" sz="3200" cap="none" dirty="0">
                <a:latin typeface="Open Sans" pitchFamily="2" charset="0"/>
                <a:ea typeface="Open Sans" pitchFamily="2" charset="0"/>
                <a:cs typeface="Open Sans" pitchFamily="2" charset="0"/>
              </a:rPr>
              <a:t>to, and partners in the state can support. These actions will be stepping stones toward more full-blown strategies that will ultimately lead to 30x30."</a:t>
            </a:r>
          </a:p>
        </p:txBody>
      </p:sp>
      <p:sp>
        <p:nvSpPr>
          <p:cNvPr id="5" name="Text Placeholder 4">
            <a:extLst>
              <a:ext uri="{FF2B5EF4-FFF2-40B4-BE49-F238E27FC236}">
                <a16:creationId xmlns:a16="http://schemas.microsoft.com/office/drawing/2014/main" id="{9120FBE9-C260-1137-7E86-6CA8492EC1E2}"/>
              </a:ext>
            </a:extLst>
          </p:cNvPr>
          <p:cNvSpPr>
            <a:spLocks noGrp="1"/>
          </p:cNvSpPr>
          <p:nvPr>
            <p:ph type="body" idx="1"/>
          </p:nvPr>
        </p:nvSpPr>
        <p:spPr/>
        <p:txBody>
          <a:bodyPr>
            <a:normAutofit fontScale="85000" lnSpcReduction="10000"/>
          </a:bodyPr>
          <a:lstStyle/>
          <a:p>
            <a:r>
              <a:rPr lang="en-US" cap="none" dirty="0">
                <a:solidFill>
                  <a:schemeClr val="tx2"/>
                </a:solidFill>
              </a:rPr>
              <a:t>NOTE:  We are aware that 30x30. as a title of an initiative in your state, may not work.  Please do not use valuable time in the room to wordsmith the title now.  </a:t>
            </a:r>
          </a:p>
        </p:txBody>
      </p:sp>
    </p:spTree>
    <p:extLst>
      <p:ext uri="{BB962C8B-B14F-4D97-AF65-F5344CB8AC3E}">
        <p14:creationId xmlns:p14="http://schemas.microsoft.com/office/powerpoint/2010/main" val="22013274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A5F24-C1A4-1F11-3E2E-DC705903643D}"/>
              </a:ext>
            </a:extLst>
          </p:cNvPr>
          <p:cNvSpPr>
            <a:spLocks noGrp="1"/>
          </p:cNvSpPr>
          <p:nvPr>
            <p:ph type="title"/>
          </p:nvPr>
        </p:nvSpPr>
        <p:spPr/>
        <p:txBody>
          <a:bodyPr/>
          <a:lstStyle/>
          <a:p>
            <a:r>
              <a:rPr lang="en-US" cap="none" dirty="0">
                <a:latin typeface="Open Sans" pitchFamily="2" charset="0"/>
                <a:ea typeface="Open Sans" pitchFamily="2" charset="0"/>
                <a:cs typeface="Open Sans" pitchFamily="2" charset="0"/>
              </a:rPr>
              <a:t>As participants develop their initial strategies, the second goal is to identify ways in which the CCP (or other entities) can be helpful and support the state in their efforts.</a:t>
            </a:r>
          </a:p>
        </p:txBody>
      </p:sp>
      <p:sp>
        <p:nvSpPr>
          <p:cNvPr id="3" name="Text Placeholder 2">
            <a:extLst>
              <a:ext uri="{FF2B5EF4-FFF2-40B4-BE49-F238E27FC236}">
                <a16:creationId xmlns:a16="http://schemas.microsoft.com/office/drawing/2014/main" id="{827CB7D9-12BB-68C6-923E-7E9840E7CD8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553216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E15BB-4A9E-EB67-8C0E-1A67898F1BB9}"/>
              </a:ext>
            </a:extLst>
          </p:cNvPr>
          <p:cNvSpPr>
            <a:spLocks noGrp="1"/>
          </p:cNvSpPr>
          <p:nvPr>
            <p:ph type="title"/>
          </p:nvPr>
        </p:nvSpPr>
        <p:spPr/>
        <p:txBody>
          <a:bodyPr/>
          <a:lstStyle/>
          <a:p>
            <a:r>
              <a:rPr lang="en-US" dirty="0"/>
              <a:t>What are the basics?</a:t>
            </a:r>
          </a:p>
        </p:txBody>
      </p:sp>
      <p:sp>
        <p:nvSpPr>
          <p:cNvPr id="3" name="Content Placeholder 2">
            <a:extLst>
              <a:ext uri="{FF2B5EF4-FFF2-40B4-BE49-F238E27FC236}">
                <a16:creationId xmlns:a16="http://schemas.microsoft.com/office/drawing/2014/main" id="{83A0795D-57B8-5477-1300-F5FC842B5DEF}"/>
              </a:ext>
            </a:extLst>
          </p:cNvPr>
          <p:cNvSpPr>
            <a:spLocks noGrp="1"/>
          </p:cNvSpPr>
          <p:nvPr>
            <p:ph idx="1"/>
          </p:nvPr>
        </p:nvSpPr>
        <p:spPr/>
        <p:txBody>
          <a:bodyPr>
            <a:normAutofit fontScale="92500" lnSpcReduction="10000"/>
          </a:bodyPr>
          <a:lstStyle/>
          <a:p>
            <a:r>
              <a:rPr lang="en-US" dirty="0"/>
              <a:t>State meetings are held on Day Two, November 10</a:t>
            </a:r>
            <a:r>
              <a:rPr lang="en-US" baseline="30000" dirty="0"/>
              <a:t>th</a:t>
            </a:r>
            <a:r>
              <a:rPr lang="en-US" dirty="0"/>
              <a:t> from 9:20 – 11:00.  We may extend this time based on what states meeting participants may need to make progress.</a:t>
            </a:r>
          </a:p>
          <a:p>
            <a:r>
              <a:rPr lang="en-US" dirty="0"/>
              <a:t>Each state will have a convenor and a facilitator.</a:t>
            </a:r>
          </a:p>
          <a:p>
            <a:r>
              <a:rPr lang="en-US" dirty="0"/>
              <a:t>Each state will have a large state map which shows:</a:t>
            </a:r>
          </a:p>
          <a:p>
            <a:pPr lvl="1"/>
            <a:r>
              <a:rPr lang="en-US" dirty="0"/>
              <a:t>Priority lands from the Chesapeake Atlas.</a:t>
            </a:r>
          </a:p>
          <a:p>
            <a:pPr lvl="1"/>
            <a:r>
              <a:rPr lang="en-US" dirty="0"/>
              <a:t>Priority lands that have been conserved/not conserved</a:t>
            </a:r>
          </a:p>
          <a:p>
            <a:pPr lvl="1"/>
            <a:r>
              <a:rPr lang="en-US" dirty="0"/>
              <a:t>An equity and access layer</a:t>
            </a:r>
          </a:p>
          <a:p>
            <a:r>
              <a:rPr lang="en-US" dirty="0"/>
              <a:t>Each state will be in its own meeting space.</a:t>
            </a:r>
          </a:p>
          <a:p>
            <a:r>
              <a:rPr lang="en-US" dirty="0"/>
              <a:t>Facilitators and convenors will receive a list of who is participating in their session.</a:t>
            </a:r>
          </a:p>
          <a:p>
            <a:r>
              <a:rPr lang="en-US" dirty="0"/>
              <a:t>Facilitators and convenors </a:t>
            </a:r>
            <a:r>
              <a:rPr lang="en-US" b="1" dirty="0"/>
              <a:t>ARE ENCOURAGED </a:t>
            </a:r>
            <a:r>
              <a:rPr lang="en-US" dirty="0"/>
              <a:t>to bring any additional materials (maps, priorities, etc.) that can help support their state’s conversation.</a:t>
            </a:r>
          </a:p>
        </p:txBody>
      </p:sp>
    </p:spTree>
    <p:extLst>
      <p:ext uri="{BB962C8B-B14F-4D97-AF65-F5344CB8AC3E}">
        <p14:creationId xmlns:p14="http://schemas.microsoft.com/office/powerpoint/2010/main" val="27999128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2F00D-97A7-E800-C77A-0D05FAF0D0B5}"/>
              </a:ext>
            </a:extLst>
          </p:cNvPr>
          <p:cNvSpPr>
            <a:spLocks noGrp="1"/>
          </p:cNvSpPr>
          <p:nvPr>
            <p:ph type="title"/>
          </p:nvPr>
        </p:nvSpPr>
        <p:spPr/>
        <p:txBody>
          <a:bodyPr>
            <a:normAutofit fontScale="90000"/>
          </a:bodyPr>
          <a:lstStyle/>
          <a:p>
            <a:r>
              <a:rPr lang="en-US" dirty="0"/>
              <a:t>What happens before the state meetings?</a:t>
            </a:r>
          </a:p>
        </p:txBody>
      </p:sp>
      <p:sp>
        <p:nvSpPr>
          <p:cNvPr id="3" name="Content Placeholder 2">
            <a:extLst>
              <a:ext uri="{FF2B5EF4-FFF2-40B4-BE49-F238E27FC236}">
                <a16:creationId xmlns:a16="http://schemas.microsoft.com/office/drawing/2014/main" id="{D34CBBF1-EFB6-5FDD-AAF4-5432EEA026CD}"/>
              </a:ext>
            </a:extLst>
          </p:cNvPr>
          <p:cNvSpPr>
            <a:spLocks noGrp="1"/>
          </p:cNvSpPr>
          <p:nvPr>
            <p:ph idx="1"/>
          </p:nvPr>
        </p:nvSpPr>
        <p:spPr/>
        <p:txBody>
          <a:bodyPr/>
          <a:lstStyle/>
          <a:p>
            <a:r>
              <a:rPr lang="en-US" dirty="0"/>
              <a:t>Day 1.</a:t>
            </a:r>
          </a:p>
          <a:p>
            <a:pPr lvl="1"/>
            <a:r>
              <a:rPr lang="en-US" dirty="0"/>
              <a:t>The keynote speaker, California Deputy Secretary for Natural Resources will present the state’s 30x30 plan.  She will be followed by Brad Rogers, Executive Director of the South Baltimore Gateway Partnership, who will present the Reimagine the Middle Branch project, which is engaging and connecting people, parks, projects &amp; programs in South Baltimore communities. Phil Wenger (Lancaster Land Conservancy) and Lauren Imgrund (Deputy Secretary, DNR, PA) will present a large landscape project on the Susquehanna River.</a:t>
            </a:r>
          </a:p>
          <a:p>
            <a:pPr lvl="1"/>
            <a:r>
              <a:rPr lang="en-US" dirty="0"/>
              <a:t>This will be followed by table and plenary conversation about a 30x30 strategic framework for our watershed.</a:t>
            </a:r>
          </a:p>
          <a:p>
            <a:pPr lvl="1"/>
            <a:r>
              <a:rPr lang="en-US" dirty="0"/>
              <a:t>The goal for the first day is for participants to develop a frame, a mental model, for 30x30 work in our watershed.</a:t>
            </a:r>
          </a:p>
          <a:p>
            <a:r>
              <a:rPr lang="en-US" dirty="0"/>
              <a:t>Day 2.</a:t>
            </a:r>
          </a:p>
          <a:p>
            <a:r>
              <a:rPr lang="en-US" dirty="0"/>
              <a:t>On Thursday, Renee Thompson (USGS) will present the updated protected lands data for the watershed and each state.</a:t>
            </a:r>
          </a:p>
        </p:txBody>
      </p:sp>
    </p:spTree>
    <p:extLst>
      <p:ext uri="{BB962C8B-B14F-4D97-AF65-F5344CB8AC3E}">
        <p14:creationId xmlns:p14="http://schemas.microsoft.com/office/powerpoint/2010/main" val="59394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365E3-F2CC-E82F-CF01-FE5BC251275C}"/>
              </a:ext>
            </a:extLst>
          </p:cNvPr>
          <p:cNvSpPr>
            <a:spLocks noGrp="1"/>
          </p:cNvSpPr>
          <p:nvPr>
            <p:ph type="title"/>
          </p:nvPr>
        </p:nvSpPr>
        <p:spPr/>
        <p:txBody>
          <a:bodyPr/>
          <a:lstStyle/>
          <a:p>
            <a:r>
              <a:rPr lang="en-US" dirty="0"/>
              <a:t>Agenda:  Day </a:t>
            </a:r>
            <a:r>
              <a:rPr lang="en-US" dirty="0" err="1"/>
              <a:t>ONe</a:t>
            </a:r>
            <a:endParaRPr lang="en-US" dirty="0"/>
          </a:p>
        </p:txBody>
      </p:sp>
      <p:graphicFrame>
        <p:nvGraphicFramePr>
          <p:cNvPr id="4" name="Table 4">
            <a:extLst>
              <a:ext uri="{FF2B5EF4-FFF2-40B4-BE49-F238E27FC236}">
                <a16:creationId xmlns:a16="http://schemas.microsoft.com/office/drawing/2014/main" id="{056CFD1C-3098-192D-EB45-3699F40CC277}"/>
              </a:ext>
            </a:extLst>
          </p:cNvPr>
          <p:cNvGraphicFramePr>
            <a:graphicFrameLocks noGrp="1"/>
          </p:cNvGraphicFramePr>
          <p:nvPr>
            <p:ph idx="1"/>
            <p:extLst>
              <p:ext uri="{D42A27DB-BD31-4B8C-83A1-F6EECF244321}">
                <p14:modId xmlns:p14="http://schemas.microsoft.com/office/powerpoint/2010/main" val="3419664237"/>
              </p:ext>
            </p:extLst>
          </p:nvPr>
        </p:nvGraphicFramePr>
        <p:xfrm>
          <a:off x="581025" y="2341563"/>
          <a:ext cx="11029950" cy="3708400"/>
        </p:xfrm>
        <a:graphic>
          <a:graphicData uri="http://schemas.openxmlformats.org/drawingml/2006/table">
            <a:tbl>
              <a:tblPr bandRow="1">
                <a:tableStyleId>{F5AB1C69-6EDB-4FF4-983F-18BD219EF322}</a:tableStyleId>
              </a:tblPr>
              <a:tblGrid>
                <a:gridCol w="1279306">
                  <a:extLst>
                    <a:ext uri="{9D8B030D-6E8A-4147-A177-3AD203B41FA5}">
                      <a16:colId xmlns:a16="http://schemas.microsoft.com/office/drawing/2014/main" val="3222071174"/>
                    </a:ext>
                  </a:extLst>
                </a:gridCol>
                <a:gridCol w="9750644">
                  <a:extLst>
                    <a:ext uri="{9D8B030D-6E8A-4147-A177-3AD203B41FA5}">
                      <a16:colId xmlns:a16="http://schemas.microsoft.com/office/drawing/2014/main" val="3250504691"/>
                    </a:ext>
                  </a:extLst>
                </a:gridCol>
              </a:tblGrid>
              <a:tr h="370840">
                <a:tc>
                  <a:txBody>
                    <a:bodyPr/>
                    <a:lstStyle/>
                    <a:p>
                      <a:r>
                        <a:rPr lang="en-US" dirty="0"/>
                        <a:t>11:00</a:t>
                      </a:r>
                    </a:p>
                  </a:txBody>
                  <a:tcPr/>
                </a:tc>
                <a:tc>
                  <a:txBody>
                    <a:bodyPr/>
                    <a:lstStyle/>
                    <a:p>
                      <a:r>
                        <a:rPr lang="en-US" dirty="0"/>
                        <a:t>Welcome, Introductions, and Agenda Overview</a:t>
                      </a:r>
                    </a:p>
                  </a:txBody>
                  <a:tcPr/>
                </a:tc>
                <a:extLst>
                  <a:ext uri="{0D108BD9-81ED-4DB2-BD59-A6C34878D82A}">
                    <a16:rowId xmlns:a16="http://schemas.microsoft.com/office/drawing/2014/main" val="1178056999"/>
                  </a:ext>
                </a:extLst>
              </a:tr>
              <a:tr h="370840">
                <a:tc>
                  <a:txBody>
                    <a:bodyPr/>
                    <a:lstStyle/>
                    <a:p>
                      <a:r>
                        <a:rPr lang="en-US" dirty="0"/>
                        <a:t>Noon</a:t>
                      </a:r>
                    </a:p>
                  </a:txBody>
                  <a:tcPr/>
                </a:tc>
                <a:tc>
                  <a:txBody>
                    <a:bodyPr/>
                    <a:lstStyle/>
                    <a:p>
                      <a:r>
                        <a:rPr lang="en-US" dirty="0"/>
                        <a:t>Lunch</a:t>
                      </a:r>
                    </a:p>
                  </a:txBody>
                  <a:tcPr/>
                </a:tc>
                <a:extLst>
                  <a:ext uri="{0D108BD9-81ED-4DB2-BD59-A6C34878D82A}">
                    <a16:rowId xmlns:a16="http://schemas.microsoft.com/office/drawing/2014/main" val="2301337556"/>
                  </a:ext>
                </a:extLst>
              </a:tr>
              <a:tr h="370840">
                <a:tc>
                  <a:txBody>
                    <a:bodyPr/>
                    <a:lstStyle/>
                    <a:p>
                      <a:r>
                        <a:rPr lang="en-US" dirty="0"/>
                        <a:t>1:15</a:t>
                      </a:r>
                    </a:p>
                  </a:txBody>
                  <a:tcPr/>
                </a:tc>
                <a:tc>
                  <a:txBody>
                    <a:bodyPr/>
                    <a:lstStyle/>
                    <a:p>
                      <a:r>
                        <a:rPr lang="en-US" dirty="0"/>
                        <a:t>Building a 30x30 Plan: Lessons from California</a:t>
                      </a:r>
                    </a:p>
                  </a:txBody>
                  <a:tcPr/>
                </a:tc>
                <a:extLst>
                  <a:ext uri="{0D108BD9-81ED-4DB2-BD59-A6C34878D82A}">
                    <a16:rowId xmlns:a16="http://schemas.microsoft.com/office/drawing/2014/main" val="2598841192"/>
                  </a:ext>
                </a:extLst>
              </a:tr>
              <a:tr h="370840">
                <a:tc>
                  <a:txBody>
                    <a:bodyPr/>
                    <a:lstStyle/>
                    <a:p>
                      <a:r>
                        <a:rPr lang="en-US" dirty="0"/>
                        <a:t>2:00</a:t>
                      </a:r>
                    </a:p>
                  </a:txBody>
                  <a:tcPr/>
                </a:tc>
                <a:tc>
                  <a:txBody>
                    <a:bodyPr/>
                    <a:lstStyle/>
                    <a:p>
                      <a:r>
                        <a:rPr lang="en-US" dirty="0"/>
                        <a:t>Protecting and Conserving Land: Acquisitions and Strategies</a:t>
                      </a:r>
                    </a:p>
                  </a:txBody>
                  <a:tcPr/>
                </a:tc>
                <a:extLst>
                  <a:ext uri="{0D108BD9-81ED-4DB2-BD59-A6C34878D82A}">
                    <a16:rowId xmlns:a16="http://schemas.microsoft.com/office/drawing/2014/main" val="4039125790"/>
                  </a:ext>
                </a:extLst>
              </a:tr>
              <a:tr h="370840">
                <a:tc>
                  <a:txBody>
                    <a:bodyPr/>
                    <a:lstStyle/>
                    <a:p>
                      <a:r>
                        <a:rPr lang="en-US" dirty="0"/>
                        <a:t>2:30</a:t>
                      </a:r>
                    </a:p>
                  </a:txBody>
                  <a:tcPr/>
                </a:tc>
                <a:tc>
                  <a:txBody>
                    <a:bodyPr/>
                    <a:lstStyle/>
                    <a:p>
                      <a:r>
                        <a:rPr lang="en-US" dirty="0"/>
                        <a:t>Break</a:t>
                      </a:r>
                    </a:p>
                  </a:txBody>
                  <a:tcPr/>
                </a:tc>
                <a:extLst>
                  <a:ext uri="{0D108BD9-81ED-4DB2-BD59-A6C34878D82A}">
                    <a16:rowId xmlns:a16="http://schemas.microsoft.com/office/drawing/2014/main" val="1408647932"/>
                  </a:ext>
                </a:extLst>
              </a:tr>
              <a:tr h="370840">
                <a:tc>
                  <a:txBody>
                    <a:bodyPr/>
                    <a:lstStyle/>
                    <a:p>
                      <a:r>
                        <a:rPr lang="en-US" dirty="0"/>
                        <a:t>2:50</a:t>
                      </a:r>
                    </a:p>
                  </a:txBody>
                  <a:tcPr/>
                </a:tc>
                <a:tc>
                  <a:txBody>
                    <a:bodyPr/>
                    <a:lstStyle/>
                    <a:p>
                      <a:r>
                        <a:rPr lang="en-US" dirty="0"/>
                        <a:t>Building the Elements of a Collective 30x30 Approach for the Chesapeake</a:t>
                      </a:r>
                    </a:p>
                  </a:txBody>
                  <a:tcPr/>
                </a:tc>
                <a:extLst>
                  <a:ext uri="{0D108BD9-81ED-4DB2-BD59-A6C34878D82A}">
                    <a16:rowId xmlns:a16="http://schemas.microsoft.com/office/drawing/2014/main" val="3722425771"/>
                  </a:ext>
                </a:extLst>
              </a:tr>
              <a:tr h="370840">
                <a:tc>
                  <a:txBody>
                    <a:bodyPr/>
                    <a:lstStyle/>
                    <a:p>
                      <a:r>
                        <a:rPr lang="en-US" dirty="0"/>
                        <a:t>4:10</a:t>
                      </a:r>
                    </a:p>
                  </a:txBody>
                  <a:tcPr/>
                </a:tc>
                <a:tc>
                  <a:txBody>
                    <a:bodyPr/>
                    <a:lstStyle/>
                    <a:p>
                      <a:r>
                        <a:rPr lang="en-US" dirty="0"/>
                        <a:t>Defending Conserved Land: The Threat of Data Centers and Energy Infrastructure</a:t>
                      </a:r>
                    </a:p>
                  </a:txBody>
                  <a:tcPr/>
                </a:tc>
                <a:extLst>
                  <a:ext uri="{0D108BD9-81ED-4DB2-BD59-A6C34878D82A}">
                    <a16:rowId xmlns:a16="http://schemas.microsoft.com/office/drawing/2014/main" val="3749480571"/>
                  </a:ext>
                </a:extLst>
              </a:tr>
              <a:tr h="370840">
                <a:tc>
                  <a:txBody>
                    <a:bodyPr/>
                    <a:lstStyle/>
                    <a:p>
                      <a:r>
                        <a:rPr lang="en-US" dirty="0"/>
                        <a:t>4:45</a:t>
                      </a:r>
                    </a:p>
                  </a:txBody>
                  <a:tcPr/>
                </a:tc>
                <a:tc>
                  <a:txBody>
                    <a:bodyPr/>
                    <a:lstStyle/>
                    <a:p>
                      <a:r>
                        <a:rPr lang="en-US" dirty="0"/>
                        <a:t>Closing Reflections | Preview of Day 2</a:t>
                      </a:r>
                    </a:p>
                  </a:txBody>
                  <a:tcPr/>
                </a:tc>
                <a:extLst>
                  <a:ext uri="{0D108BD9-81ED-4DB2-BD59-A6C34878D82A}">
                    <a16:rowId xmlns:a16="http://schemas.microsoft.com/office/drawing/2014/main" val="1758617562"/>
                  </a:ext>
                </a:extLst>
              </a:tr>
              <a:tr h="370840">
                <a:tc>
                  <a:txBody>
                    <a:bodyPr/>
                    <a:lstStyle/>
                    <a:p>
                      <a:r>
                        <a:rPr lang="en-US" dirty="0"/>
                        <a:t>5:00</a:t>
                      </a:r>
                    </a:p>
                  </a:txBody>
                  <a:tcPr/>
                </a:tc>
                <a:tc>
                  <a:txBody>
                    <a:bodyPr/>
                    <a:lstStyle/>
                    <a:p>
                      <a:r>
                        <a:rPr lang="en-US" dirty="0"/>
                        <a:t>Adjourn</a:t>
                      </a:r>
                    </a:p>
                  </a:txBody>
                  <a:tcPr/>
                </a:tc>
                <a:extLst>
                  <a:ext uri="{0D108BD9-81ED-4DB2-BD59-A6C34878D82A}">
                    <a16:rowId xmlns:a16="http://schemas.microsoft.com/office/drawing/2014/main" val="2859110119"/>
                  </a:ext>
                </a:extLst>
              </a:tr>
              <a:tr h="370840">
                <a:tc>
                  <a:txBody>
                    <a:bodyPr/>
                    <a:lstStyle/>
                    <a:p>
                      <a:r>
                        <a:rPr lang="en-US" dirty="0"/>
                        <a:t>7ish</a:t>
                      </a:r>
                    </a:p>
                  </a:txBody>
                  <a:tcPr/>
                </a:tc>
                <a:tc>
                  <a:txBody>
                    <a:bodyPr/>
                    <a:lstStyle/>
                    <a:p>
                      <a:r>
                        <a:rPr lang="en-US" dirty="0"/>
                        <a:t>Meet at the bar and the patio firepits . . . </a:t>
                      </a:r>
                    </a:p>
                  </a:txBody>
                  <a:tcPr/>
                </a:tc>
                <a:extLst>
                  <a:ext uri="{0D108BD9-81ED-4DB2-BD59-A6C34878D82A}">
                    <a16:rowId xmlns:a16="http://schemas.microsoft.com/office/drawing/2014/main" val="2862309597"/>
                  </a:ext>
                </a:extLst>
              </a:tr>
            </a:tbl>
          </a:graphicData>
        </a:graphic>
      </p:graphicFrame>
    </p:spTree>
    <p:extLst>
      <p:ext uri="{BB962C8B-B14F-4D97-AF65-F5344CB8AC3E}">
        <p14:creationId xmlns:p14="http://schemas.microsoft.com/office/powerpoint/2010/main" val="3733905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492B8-F8E7-99FE-49C7-8346DE0A7895}"/>
              </a:ext>
            </a:extLst>
          </p:cNvPr>
          <p:cNvSpPr>
            <a:spLocks noGrp="1"/>
          </p:cNvSpPr>
          <p:nvPr>
            <p:ph type="title"/>
          </p:nvPr>
        </p:nvSpPr>
        <p:spPr/>
        <p:txBody>
          <a:bodyPr/>
          <a:lstStyle/>
          <a:p>
            <a:r>
              <a:rPr lang="en-US" dirty="0"/>
              <a:t>Notes on the draft agenda</a:t>
            </a:r>
          </a:p>
        </p:txBody>
      </p:sp>
      <p:sp>
        <p:nvSpPr>
          <p:cNvPr id="3" name="Content Placeholder 2">
            <a:extLst>
              <a:ext uri="{FF2B5EF4-FFF2-40B4-BE49-F238E27FC236}">
                <a16:creationId xmlns:a16="http://schemas.microsoft.com/office/drawing/2014/main" id="{CCEA4C10-8404-3335-8AF4-51C72546057D}"/>
              </a:ext>
            </a:extLst>
          </p:cNvPr>
          <p:cNvSpPr>
            <a:spLocks noGrp="1"/>
          </p:cNvSpPr>
          <p:nvPr>
            <p:ph idx="1"/>
          </p:nvPr>
        </p:nvSpPr>
        <p:spPr/>
        <p:txBody>
          <a:bodyPr/>
          <a:lstStyle/>
          <a:p>
            <a:r>
              <a:rPr lang="en-US" dirty="0"/>
              <a:t>The following agenda is provided as a starting point.  Feel free to modify that agenda based on your best judgment of what will work best with your team.</a:t>
            </a:r>
          </a:p>
          <a:p>
            <a:r>
              <a:rPr lang="en-US" dirty="0"/>
              <a:t>As you think about your agenda, you are encouraged to:</a:t>
            </a:r>
          </a:p>
          <a:p>
            <a:pPr lvl="1"/>
            <a:r>
              <a:rPr lang="en-US" dirty="0"/>
              <a:t>Keep the agenda simple.  You will not have enough time for a complicated, multi-stage agenda.</a:t>
            </a:r>
          </a:p>
          <a:p>
            <a:pPr lvl="1"/>
            <a:r>
              <a:rPr lang="en-US" dirty="0"/>
              <a:t>Keep the agenda focused on action and what your state needs to succeed (knowing that important factors are beyond your control)</a:t>
            </a:r>
          </a:p>
        </p:txBody>
      </p:sp>
    </p:spTree>
    <p:extLst>
      <p:ext uri="{BB962C8B-B14F-4D97-AF65-F5344CB8AC3E}">
        <p14:creationId xmlns:p14="http://schemas.microsoft.com/office/powerpoint/2010/main" val="26450985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CEAC2-7FBA-D625-F2CE-3A128349CD2A}"/>
              </a:ext>
            </a:extLst>
          </p:cNvPr>
          <p:cNvSpPr>
            <a:spLocks noGrp="1"/>
          </p:cNvSpPr>
          <p:nvPr>
            <p:ph type="title"/>
          </p:nvPr>
        </p:nvSpPr>
        <p:spPr>
          <a:xfrm>
            <a:off x="581192" y="702156"/>
            <a:ext cx="11029616" cy="841972"/>
          </a:xfrm>
        </p:spPr>
        <p:txBody>
          <a:bodyPr/>
          <a:lstStyle/>
          <a:p>
            <a:r>
              <a:rPr lang="en-US" dirty="0"/>
              <a:t>DRAFT Agenda for state meetings</a:t>
            </a:r>
          </a:p>
        </p:txBody>
      </p:sp>
      <p:sp>
        <p:nvSpPr>
          <p:cNvPr id="3" name="Content Placeholder 2">
            <a:extLst>
              <a:ext uri="{FF2B5EF4-FFF2-40B4-BE49-F238E27FC236}">
                <a16:creationId xmlns:a16="http://schemas.microsoft.com/office/drawing/2014/main" id="{4E0CB16D-081B-0BAD-8CE1-828708476E80}"/>
              </a:ext>
            </a:extLst>
          </p:cNvPr>
          <p:cNvSpPr>
            <a:spLocks noGrp="1"/>
          </p:cNvSpPr>
          <p:nvPr>
            <p:ph idx="1"/>
          </p:nvPr>
        </p:nvSpPr>
        <p:spPr>
          <a:xfrm>
            <a:off x="581192" y="1890876"/>
            <a:ext cx="11029615" cy="4544430"/>
          </a:xfrm>
        </p:spPr>
        <p:txBody>
          <a:bodyPr>
            <a:normAutofit fontScale="92500" lnSpcReduction="20000"/>
          </a:bodyPr>
          <a:lstStyle/>
          <a:p>
            <a:r>
              <a:rPr lang="en-US" sz="1600" dirty="0"/>
              <a:t>Start Up (10 minutes)</a:t>
            </a:r>
          </a:p>
          <a:p>
            <a:pPr lvl="1"/>
            <a:r>
              <a:rPr lang="en-US" sz="1400" dirty="0"/>
              <a:t>Intros, agenda review, short briefing on resources, data, and maps that are available.</a:t>
            </a:r>
          </a:p>
          <a:p>
            <a:r>
              <a:rPr lang="en-US" sz="1600" dirty="0"/>
              <a:t>Initial Exercise.  What’s most important in your state’s 30 x 30 plan? (15 minutes)</a:t>
            </a:r>
          </a:p>
          <a:p>
            <a:pPr lvl="1"/>
            <a:r>
              <a:rPr lang="en-US" sz="1400" dirty="0"/>
              <a:t>Small groups of 2-3.  </a:t>
            </a:r>
          </a:p>
          <a:p>
            <a:pPr lvl="1"/>
            <a:r>
              <a:rPr lang="en-US" sz="1400" dirty="0"/>
              <a:t>Looking at your state map, where are the most important areas to target for conservation and why? (climate change, </a:t>
            </a:r>
            <a:r>
              <a:rPr lang="en-US" sz="1400" dirty="0" err="1"/>
              <a:t>devt</a:t>
            </a:r>
            <a:r>
              <a:rPr lang="en-US" sz="1400" dirty="0"/>
              <a:t> pressures, greening underserved communities, opportunities, funding etc.)  Use stickies.</a:t>
            </a:r>
          </a:p>
          <a:p>
            <a:pPr lvl="1"/>
            <a:r>
              <a:rPr lang="en-US" sz="1400" dirty="0"/>
              <a:t>What are the keys to successfully conserving the lands you have identified?</a:t>
            </a:r>
          </a:p>
          <a:p>
            <a:r>
              <a:rPr lang="en-US" sz="1600" dirty="0"/>
              <a:t>Plenary debrief.  (20 minutes)</a:t>
            </a:r>
          </a:p>
          <a:p>
            <a:pPr lvl="1"/>
            <a:r>
              <a:rPr lang="en-US" sz="1400" dirty="0"/>
              <a:t>Look at map together and discuss.  Any emerging consensus?</a:t>
            </a:r>
          </a:p>
          <a:p>
            <a:pPr lvl="1"/>
            <a:r>
              <a:rPr lang="en-US" sz="1400" dirty="0"/>
              <a:t>Develop a shared list of keys to success</a:t>
            </a:r>
          </a:p>
          <a:p>
            <a:r>
              <a:rPr lang="en-US" sz="1600" dirty="0"/>
              <a:t>Strategy Session.  (35 minutes)</a:t>
            </a:r>
          </a:p>
          <a:p>
            <a:pPr lvl="1"/>
            <a:r>
              <a:rPr lang="en-US" sz="1400" dirty="0"/>
              <a:t>How can we best build upon existing efforts in our state?</a:t>
            </a:r>
          </a:p>
          <a:p>
            <a:pPr lvl="1"/>
            <a:r>
              <a:rPr lang="en-US" sz="1400" dirty="0"/>
              <a:t>Action.  Where is our state positioned to move toward action on these priorities?  Where do we need assistance?</a:t>
            </a:r>
          </a:p>
          <a:p>
            <a:r>
              <a:rPr lang="en-US" sz="1600" dirty="0"/>
              <a:t>Summarize.  Prepare to share with others. (10 minutes)</a:t>
            </a:r>
          </a:p>
        </p:txBody>
      </p:sp>
    </p:spTree>
    <p:extLst>
      <p:ext uri="{BB962C8B-B14F-4D97-AF65-F5344CB8AC3E}">
        <p14:creationId xmlns:p14="http://schemas.microsoft.com/office/powerpoint/2010/main" val="28899462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3E32B-6E0B-D947-5D05-5E53477A7C3B}"/>
              </a:ext>
            </a:extLst>
          </p:cNvPr>
          <p:cNvSpPr>
            <a:spLocks noGrp="1"/>
          </p:cNvSpPr>
          <p:nvPr>
            <p:ph type="title"/>
          </p:nvPr>
        </p:nvSpPr>
        <p:spPr/>
        <p:txBody>
          <a:bodyPr/>
          <a:lstStyle/>
          <a:p>
            <a:r>
              <a:rPr lang="en-US" dirty="0"/>
              <a:t>Role of facilitators and convenors</a:t>
            </a:r>
          </a:p>
        </p:txBody>
      </p:sp>
      <p:sp>
        <p:nvSpPr>
          <p:cNvPr id="4" name="Content Placeholder 3">
            <a:extLst>
              <a:ext uri="{FF2B5EF4-FFF2-40B4-BE49-F238E27FC236}">
                <a16:creationId xmlns:a16="http://schemas.microsoft.com/office/drawing/2014/main" id="{E4E5321B-87D0-1E2B-69E6-7005EA22D093}"/>
              </a:ext>
            </a:extLst>
          </p:cNvPr>
          <p:cNvSpPr>
            <a:spLocks noGrp="1"/>
          </p:cNvSpPr>
          <p:nvPr>
            <p:ph sz="half" idx="1"/>
          </p:nvPr>
        </p:nvSpPr>
        <p:spPr/>
        <p:txBody>
          <a:bodyPr anchor="t"/>
          <a:lstStyle/>
          <a:p>
            <a:pPr marL="0" indent="0">
              <a:buNone/>
            </a:pPr>
            <a:r>
              <a:rPr lang="en-US" sz="2000" b="1" dirty="0"/>
              <a:t>Convenor</a:t>
            </a:r>
          </a:p>
          <a:p>
            <a:r>
              <a:rPr lang="en-US" sz="1600" dirty="0"/>
              <a:t>Focus on substance</a:t>
            </a:r>
          </a:p>
          <a:p>
            <a:r>
              <a:rPr lang="en-US" sz="1600" dirty="0"/>
              <a:t>Share knowledge of state efforts</a:t>
            </a:r>
          </a:p>
          <a:p>
            <a:r>
              <a:rPr lang="en-US" sz="1600" dirty="0"/>
              <a:t>Help group strategize</a:t>
            </a:r>
          </a:p>
          <a:p>
            <a:r>
              <a:rPr lang="en-US" sz="1600" b="1" dirty="0"/>
              <a:t>Help group focus on next steps and who else to involve.  What are the next steps back home?</a:t>
            </a:r>
          </a:p>
          <a:p>
            <a:r>
              <a:rPr lang="en-US" sz="1600" b="1" dirty="0"/>
              <a:t>Share the top 3-4 headlines from your small group work with the larger group.</a:t>
            </a:r>
          </a:p>
          <a:p>
            <a:endParaRPr lang="en-US" dirty="0"/>
          </a:p>
        </p:txBody>
      </p:sp>
      <p:sp>
        <p:nvSpPr>
          <p:cNvPr id="5" name="Content Placeholder 4">
            <a:extLst>
              <a:ext uri="{FF2B5EF4-FFF2-40B4-BE49-F238E27FC236}">
                <a16:creationId xmlns:a16="http://schemas.microsoft.com/office/drawing/2014/main" id="{ECE03E52-4FF5-4DF2-D065-BEA7E7CE7FA1}"/>
              </a:ext>
            </a:extLst>
          </p:cNvPr>
          <p:cNvSpPr>
            <a:spLocks noGrp="1"/>
          </p:cNvSpPr>
          <p:nvPr>
            <p:ph sz="half" idx="2"/>
          </p:nvPr>
        </p:nvSpPr>
        <p:spPr/>
        <p:txBody>
          <a:bodyPr anchor="t"/>
          <a:lstStyle/>
          <a:p>
            <a:pPr marL="0" indent="0">
              <a:buNone/>
            </a:pPr>
            <a:r>
              <a:rPr lang="en-US" sz="2000" b="1" dirty="0"/>
              <a:t>Facilitator</a:t>
            </a:r>
          </a:p>
          <a:p>
            <a:r>
              <a:rPr lang="en-US" sz="1600" dirty="0"/>
              <a:t>Focus on process</a:t>
            </a:r>
          </a:p>
          <a:p>
            <a:r>
              <a:rPr lang="en-US" sz="1600" dirty="0"/>
              <a:t>Help open and guide conversations.  Give process instructions.</a:t>
            </a:r>
          </a:p>
          <a:p>
            <a:r>
              <a:rPr lang="en-US" sz="1600" dirty="0"/>
              <a:t>Support convenor.  Check in with convenor.</a:t>
            </a:r>
          </a:p>
          <a:p>
            <a:r>
              <a:rPr lang="en-US" sz="1600" b="1" dirty="0"/>
              <a:t>Help with summarization and next steps.  Help provide the convenor with transitions from agenda item to agenda item.</a:t>
            </a:r>
          </a:p>
          <a:p>
            <a:endParaRPr lang="en-US" dirty="0"/>
          </a:p>
        </p:txBody>
      </p:sp>
      <p:sp>
        <p:nvSpPr>
          <p:cNvPr id="6" name="TextBox 5">
            <a:extLst>
              <a:ext uri="{FF2B5EF4-FFF2-40B4-BE49-F238E27FC236}">
                <a16:creationId xmlns:a16="http://schemas.microsoft.com/office/drawing/2014/main" id="{4D818DDA-CF09-9A22-0D00-B987DDA5EBDF}"/>
              </a:ext>
            </a:extLst>
          </p:cNvPr>
          <p:cNvSpPr txBox="1"/>
          <p:nvPr/>
        </p:nvSpPr>
        <p:spPr>
          <a:xfrm>
            <a:off x="694168" y="5482011"/>
            <a:ext cx="10408028" cy="646331"/>
          </a:xfrm>
          <a:prstGeom prst="rect">
            <a:avLst/>
          </a:prstGeom>
          <a:ln w="57150"/>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Please use this as guidance, NOT absolute rules.  The bottom line is the facilitator and convenor need to be comfortable with each other’s roles and know who is doing what.</a:t>
            </a:r>
          </a:p>
        </p:txBody>
      </p:sp>
    </p:spTree>
    <p:extLst>
      <p:ext uri="{BB962C8B-B14F-4D97-AF65-F5344CB8AC3E}">
        <p14:creationId xmlns:p14="http://schemas.microsoft.com/office/powerpoint/2010/main" val="23587479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264C9-D1DC-C23C-DA62-96F9A8CEACDA}"/>
              </a:ext>
            </a:extLst>
          </p:cNvPr>
          <p:cNvSpPr>
            <a:spLocks noGrp="1"/>
          </p:cNvSpPr>
          <p:nvPr>
            <p:ph type="title"/>
          </p:nvPr>
        </p:nvSpPr>
        <p:spPr/>
        <p:txBody>
          <a:bodyPr/>
          <a:lstStyle/>
          <a:p>
            <a:r>
              <a:rPr lang="en-US" dirty="0"/>
              <a:t>Tips for facilitators and convenors</a:t>
            </a:r>
          </a:p>
        </p:txBody>
      </p:sp>
      <p:sp>
        <p:nvSpPr>
          <p:cNvPr id="3" name="Content Placeholder 2">
            <a:extLst>
              <a:ext uri="{FF2B5EF4-FFF2-40B4-BE49-F238E27FC236}">
                <a16:creationId xmlns:a16="http://schemas.microsoft.com/office/drawing/2014/main" id="{332294B6-0391-B8B3-A1A4-BC47B01FCBF5}"/>
              </a:ext>
            </a:extLst>
          </p:cNvPr>
          <p:cNvSpPr>
            <a:spLocks noGrp="1"/>
          </p:cNvSpPr>
          <p:nvPr>
            <p:ph idx="1"/>
          </p:nvPr>
        </p:nvSpPr>
        <p:spPr/>
        <p:txBody>
          <a:bodyPr>
            <a:normAutofit fontScale="92500"/>
          </a:bodyPr>
          <a:lstStyle/>
          <a:p>
            <a:r>
              <a:rPr lang="en-US" dirty="0"/>
              <a:t>Each state has had many land conversation successes.  Help participants stay in a positive, we-can-do-this mindset by using past successes.</a:t>
            </a:r>
          </a:p>
          <a:p>
            <a:r>
              <a:rPr lang="en-US" dirty="0"/>
              <a:t>Help participants stay out of the weeds and focused on the big picture.</a:t>
            </a:r>
          </a:p>
          <a:p>
            <a:r>
              <a:rPr lang="en-US" dirty="0"/>
              <a:t>In previous years, many assertive land conservation efforts have been thwarted by the lack of funds.  According to some estimates, budget levels are already seven times that of previous years with increased state and federal funding.  And more, some say, is expected.  The bottleneck can be the lack of capacity to apply for funds or to do deals on the ground.  First, focus on this opportunity.  Second, if your state has a bottleneck, you should have a strategy to address that challenge. </a:t>
            </a:r>
          </a:p>
          <a:p>
            <a:r>
              <a:rPr lang="en-US" dirty="0"/>
              <a:t>Keep everyone in the conversation.  You will have a set of participants who have varying levels of knowledge about conservation in your state.  New ideas often come from those who bring a different perspectives, actively seek different perspectives.</a:t>
            </a:r>
          </a:p>
          <a:p>
            <a:r>
              <a:rPr lang="en-US" b="1" dirty="0"/>
              <a:t>FINALIZE</a:t>
            </a:r>
            <a:r>
              <a:rPr lang="en-US" dirty="0"/>
              <a:t> your agenda.  Put the agenda on a flipchart or on a PowerPoint slide. (all rooms can project from a computer.)</a:t>
            </a:r>
          </a:p>
          <a:p>
            <a:endParaRPr lang="en-US" dirty="0"/>
          </a:p>
        </p:txBody>
      </p:sp>
    </p:spTree>
    <p:extLst>
      <p:ext uri="{BB962C8B-B14F-4D97-AF65-F5344CB8AC3E}">
        <p14:creationId xmlns:p14="http://schemas.microsoft.com/office/powerpoint/2010/main" val="36136559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66086-61C3-6475-651F-DA233A2BCD23}"/>
              </a:ext>
            </a:extLst>
          </p:cNvPr>
          <p:cNvSpPr>
            <a:spLocks noGrp="1"/>
          </p:cNvSpPr>
          <p:nvPr>
            <p:ph type="title"/>
          </p:nvPr>
        </p:nvSpPr>
        <p:spPr/>
        <p:txBody>
          <a:bodyPr/>
          <a:lstStyle/>
          <a:p>
            <a:r>
              <a:rPr lang="en-US" dirty="0"/>
              <a:t>Your </a:t>
            </a:r>
            <a:r>
              <a:rPr lang="en-US" dirty="0" err="1"/>
              <a:t>Todo’</a:t>
            </a:r>
            <a:r>
              <a:rPr lang="en-US" cap="none" dirty="0" err="1"/>
              <a:t>s</a:t>
            </a:r>
            <a:endParaRPr lang="en-US" dirty="0"/>
          </a:p>
        </p:txBody>
      </p:sp>
      <p:sp>
        <p:nvSpPr>
          <p:cNvPr id="3" name="Content Placeholder 2">
            <a:extLst>
              <a:ext uri="{FF2B5EF4-FFF2-40B4-BE49-F238E27FC236}">
                <a16:creationId xmlns:a16="http://schemas.microsoft.com/office/drawing/2014/main" id="{C6C36497-E4FB-39F8-CF2F-830BEB6E2182}"/>
              </a:ext>
            </a:extLst>
          </p:cNvPr>
          <p:cNvSpPr>
            <a:spLocks noGrp="1"/>
          </p:cNvSpPr>
          <p:nvPr>
            <p:ph idx="1"/>
          </p:nvPr>
        </p:nvSpPr>
        <p:spPr>
          <a:xfrm>
            <a:off x="581192" y="2048854"/>
            <a:ext cx="11029615" cy="2834985"/>
          </a:xfrm>
        </p:spPr>
        <p:txBody>
          <a:bodyPr/>
          <a:lstStyle/>
          <a:p>
            <a:r>
              <a:rPr lang="en-US" b="1" dirty="0"/>
              <a:t>FINALIZE</a:t>
            </a:r>
            <a:r>
              <a:rPr lang="en-US" dirty="0"/>
              <a:t> your agenda.  Put the agenda on a flipchart or on a PowerPoint slide. (all rooms can project from a computer.)  See Slide 8 for a sample agenda.</a:t>
            </a:r>
          </a:p>
          <a:p>
            <a:r>
              <a:rPr lang="en-US" b="1" dirty="0"/>
              <a:t>Review who is attending </a:t>
            </a:r>
            <a:r>
              <a:rPr lang="en-US" dirty="0"/>
              <a:t>your session and think about who can significantly contribute and what they can contribute.  Give them a heads up on Day 1. (e.g., John, I know you . . .  , I’m hoping you can share an overview of ______ in the session tomorrow.</a:t>
            </a:r>
          </a:p>
          <a:p>
            <a:r>
              <a:rPr lang="en-US" b="1" dirty="0"/>
              <a:t>Check out your room </a:t>
            </a:r>
            <a:r>
              <a:rPr lang="en-US" dirty="0"/>
              <a:t>on Day 1 and think through how you want to arrange the room.  If you need assistance, please let Bill or Aurelia know.</a:t>
            </a:r>
          </a:p>
          <a:p>
            <a:r>
              <a:rPr lang="en-US" b="1" dirty="0"/>
              <a:t>Touch base </a:t>
            </a:r>
            <a:r>
              <a:rPr lang="en-US" dirty="0"/>
              <a:t>with your partner convenor or facilitator and check signals with each other.</a:t>
            </a:r>
          </a:p>
        </p:txBody>
      </p:sp>
      <p:graphicFrame>
        <p:nvGraphicFramePr>
          <p:cNvPr id="4" name="Table 4">
            <a:extLst>
              <a:ext uri="{FF2B5EF4-FFF2-40B4-BE49-F238E27FC236}">
                <a16:creationId xmlns:a16="http://schemas.microsoft.com/office/drawing/2014/main" id="{4EAB70BB-3F77-44CE-40B9-592DBBCD612E}"/>
              </a:ext>
            </a:extLst>
          </p:cNvPr>
          <p:cNvGraphicFramePr>
            <a:graphicFrameLocks noGrp="1"/>
          </p:cNvGraphicFramePr>
          <p:nvPr>
            <p:extLst>
              <p:ext uri="{D42A27DB-BD31-4B8C-83A1-F6EECF244321}">
                <p14:modId xmlns:p14="http://schemas.microsoft.com/office/powerpoint/2010/main" val="3761597995"/>
              </p:ext>
            </p:extLst>
          </p:nvPr>
        </p:nvGraphicFramePr>
        <p:xfrm>
          <a:off x="2040629" y="5153961"/>
          <a:ext cx="4843252" cy="1402080"/>
        </p:xfrm>
        <a:graphic>
          <a:graphicData uri="http://schemas.openxmlformats.org/drawingml/2006/table">
            <a:tbl>
              <a:tblPr bandRow="1">
                <a:tableStyleId>{5C22544A-7EE6-4342-B048-85BDC9FD1C3A}</a:tableStyleId>
              </a:tblPr>
              <a:tblGrid>
                <a:gridCol w="737077">
                  <a:extLst>
                    <a:ext uri="{9D8B030D-6E8A-4147-A177-3AD203B41FA5}">
                      <a16:colId xmlns:a16="http://schemas.microsoft.com/office/drawing/2014/main" val="311033950"/>
                    </a:ext>
                  </a:extLst>
                </a:gridCol>
                <a:gridCol w="1397480">
                  <a:extLst>
                    <a:ext uri="{9D8B030D-6E8A-4147-A177-3AD203B41FA5}">
                      <a16:colId xmlns:a16="http://schemas.microsoft.com/office/drawing/2014/main" val="1401731128"/>
                    </a:ext>
                  </a:extLst>
                </a:gridCol>
                <a:gridCol w="2708695">
                  <a:extLst>
                    <a:ext uri="{9D8B030D-6E8A-4147-A177-3AD203B41FA5}">
                      <a16:colId xmlns:a16="http://schemas.microsoft.com/office/drawing/2014/main" val="3614986138"/>
                    </a:ext>
                  </a:extLst>
                </a:gridCol>
              </a:tblGrid>
              <a:tr h="274320">
                <a:tc>
                  <a:txBody>
                    <a:bodyPr/>
                    <a:lstStyle/>
                    <a:p>
                      <a:r>
                        <a:rPr lang="en-US" sz="1400" b="1" dirty="0"/>
                        <a:t>State</a:t>
                      </a:r>
                    </a:p>
                  </a:txBody>
                  <a:tcPr/>
                </a:tc>
                <a:tc>
                  <a:txBody>
                    <a:bodyPr/>
                    <a:lstStyle/>
                    <a:p>
                      <a:r>
                        <a:rPr lang="en-US" sz="1400" b="1" dirty="0"/>
                        <a:t>Convenor</a:t>
                      </a:r>
                    </a:p>
                  </a:txBody>
                  <a:tcPr/>
                </a:tc>
                <a:tc>
                  <a:txBody>
                    <a:bodyPr/>
                    <a:lstStyle/>
                    <a:p>
                      <a:r>
                        <a:rPr lang="en-US" sz="1400" b="1" dirty="0"/>
                        <a:t>Facilitator</a:t>
                      </a:r>
                    </a:p>
                  </a:txBody>
                  <a:tcPr/>
                </a:tc>
                <a:extLst>
                  <a:ext uri="{0D108BD9-81ED-4DB2-BD59-A6C34878D82A}">
                    <a16:rowId xmlns:a16="http://schemas.microsoft.com/office/drawing/2014/main" val="2753365315"/>
                  </a:ext>
                </a:extLst>
              </a:tr>
              <a:tr h="274320">
                <a:tc>
                  <a:txBody>
                    <a:bodyPr/>
                    <a:lstStyle/>
                    <a:p>
                      <a:r>
                        <a:rPr lang="en-US" sz="1200" dirty="0"/>
                        <a:t>MD</a:t>
                      </a:r>
                    </a:p>
                  </a:txBody>
                  <a:tcPr/>
                </a:tc>
                <a:tc>
                  <a:txBody>
                    <a:bodyPr/>
                    <a:lstStyle/>
                    <a:p>
                      <a:r>
                        <a:rPr lang="en-US" sz="1200" dirty="0"/>
                        <a:t>Cheryl Wise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Kristen Saunders or Britt Slattery</a:t>
                      </a:r>
                    </a:p>
                  </a:txBody>
                  <a:tcPr/>
                </a:tc>
                <a:extLst>
                  <a:ext uri="{0D108BD9-81ED-4DB2-BD59-A6C34878D82A}">
                    <a16:rowId xmlns:a16="http://schemas.microsoft.com/office/drawing/2014/main" val="2745142091"/>
                  </a:ext>
                </a:extLst>
              </a:tr>
              <a:tr h="274320">
                <a:tc>
                  <a:txBody>
                    <a:bodyPr/>
                    <a:lstStyle/>
                    <a:p>
                      <a:r>
                        <a:rPr lang="en-US" sz="1200" dirty="0"/>
                        <a:t>PA</a:t>
                      </a:r>
                    </a:p>
                  </a:txBody>
                  <a:tcPr/>
                </a:tc>
                <a:tc>
                  <a:txBody>
                    <a:bodyPr/>
                    <a:lstStyle/>
                    <a:p>
                      <a:r>
                        <a:rPr lang="en-US" sz="1200" dirty="0"/>
                        <a:t>Lauren Imgrund</a:t>
                      </a:r>
                    </a:p>
                  </a:txBody>
                  <a:tcPr/>
                </a:tc>
                <a:tc>
                  <a:txBody>
                    <a:bodyPr/>
                    <a:lstStyle/>
                    <a:p>
                      <a:r>
                        <a:rPr lang="en-US" sz="1200" dirty="0"/>
                        <a:t>Aurelia Gracia</a:t>
                      </a:r>
                    </a:p>
                  </a:txBody>
                  <a:tcPr/>
                </a:tc>
                <a:extLst>
                  <a:ext uri="{0D108BD9-81ED-4DB2-BD59-A6C34878D82A}">
                    <a16:rowId xmlns:a16="http://schemas.microsoft.com/office/drawing/2014/main" val="3298222592"/>
                  </a:ext>
                </a:extLst>
              </a:tr>
              <a:tr h="274320">
                <a:tc>
                  <a:txBody>
                    <a:bodyPr/>
                    <a:lstStyle/>
                    <a:p>
                      <a:r>
                        <a:rPr lang="en-US" sz="1200" dirty="0"/>
                        <a:t>VA</a:t>
                      </a:r>
                    </a:p>
                  </a:txBody>
                  <a:tcPr/>
                </a:tc>
                <a:tc>
                  <a:txBody>
                    <a:bodyPr/>
                    <a:lstStyle/>
                    <a:p>
                      <a:r>
                        <a:rPr lang="en-US" sz="1200" dirty="0"/>
                        <a:t>Brett Glymph</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Genevieve LaRouche</a:t>
                      </a:r>
                    </a:p>
                  </a:txBody>
                  <a:tcPr/>
                </a:tc>
                <a:extLst>
                  <a:ext uri="{0D108BD9-81ED-4DB2-BD59-A6C34878D82A}">
                    <a16:rowId xmlns:a16="http://schemas.microsoft.com/office/drawing/2014/main" val="1550086120"/>
                  </a:ext>
                </a:extLst>
              </a:tr>
              <a:tr h="274320">
                <a:tc>
                  <a:txBody>
                    <a:bodyPr/>
                    <a:lstStyle/>
                    <a:p>
                      <a:r>
                        <a:rPr lang="en-US" sz="1200" dirty="0"/>
                        <a:t>WV</a:t>
                      </a:r>
                    </a:p>
                  </a:txBody>
                  <a:tcPr/>
                </a:tc>
                <a:tc>
                  <a:txBody>
                    <a:bodyPr/>
                    <a:lstStyle/>
                    <a:p>
                      <a:r>
                        <a:rPr lang="en-US" sz="1200" dirty="0"/>
                        <a:t>John Rowe</a:t>
                      </a:r>
                    </a:p>
                  </a:txBody>
                  <a:tcPr/>
                </a:tc>
                <a:tc>
                  <a:txBody>
                    <a:bodyPr/>
                    <a:lstStyle/>
                    <a:p>
                      <a:r>
                        <a:rPr lang="en-US" sz="1200" dirty="0"/>
                        <a:t>Mike Slattery</a:t>
                      </a:r>
                    </a:p>
                  </a:txBody>
                  <a:tcPr/>
                </a:tc>
                <a:extLst>
                  <a:ext uri="{0D108BD9-81ED-4DB2-BD59-A6C34878D82A}">
                    <a16:rowId xmlns:a16="http://schemas.microsoft.com/office/drawing/2014/main" val="3793032419"/>
                  </a:ext>
                </a:extLst>
              </a:tr>
            </a:tbl>
          </a:graphicData>
        </a:graphic>
      </p:graphicFrame>
    </p:spTree>
    <p:extLst>
      <p:ext uri="{BB962C8B-B14F-4D97-AF65-F5344CB8AC3E}">
        <p14:creationId xmlns:p14="http://schemas.microsoft.com/office/powerpoint/2010/main" val="40294577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62D5A-843D-0288-CCEF-4CAEE530F2F2}"/>
              </a:ext>
            </a:extLst>
          </p:cNvPr>
          <p:cNvSpPr>
            <a:spLocks noGrp="1"/>
          </p:cNvSpPr>
          <p:nvPr>
            <p:ph type="title"/>
          </p:nvPr>
        </p:nvSpPr>
        <p:spPr/>
        <p:txBody>
          <a:bodyPr/>
          <a:lstStyle/>
          <a:p>
            <a:r>
              <a:rPr lang="en-US" dirty="0"/>
              <a:t>Questions?  Concerns?</a:t>
            </a:r>
          </a:p>
        </p:txBody>
      </p:sp>
      <p:sp>
        <p:nvSpPr>
          <p:cNvPr id="3" name="Content Placeholder 2">
            <a:extLst>
              <a:ext uri="{FF2B5EF4-FFF2-40B4-BE49-F238E27FC236}">
                <a16:creationId xmlns:a16="http://schemas.microsoft.com/office/drawing/2014/main" id="{EED6FC7E-5B41-93C0-70BE-4449EDC50B89}"/>
              </a:ext>
            </a:extLst>
          </p:cNvPr>
          <p:cNvSpPr>
            <a:spLocks noGrp="1"/>
          </p:cNvSpPr>
          <p:nvPr>
            <p:ph idx="1"/>
          </p:nvPr>
        </p:nvSpPr>
        <p:spPr/>
        <p:txBody>
          <a:bodyPr/>
          <a:lstStyle/>
          <a:p>
            <a:r>
              <a:rPr lang="en-US" dirty="0"/>
              <a:t>Bill Potapchuk is available before and during the annual meeting to help you think through your state meeting strategy.  Feel free to contact him at any time.</a:t>
            </a:r>
          </a:p>
          <a:p>
            <a:pPr marL="324000" lvl="1" indent="0">
              <a:lnSpc>
                <a:spcPct val="100000"/>
              </a:lnSpc>
              <a:spcAft>
                <a:spcPts val="0"/>
              </a:spcAft>
              <a:buNone/>
            </a:pPr>
            <a:endParaRPr lang="en-US" dirty="0"/>
          </a:p>
          <a:p>
            <a:pPr marL="324000" lvl="1" indent="0">
              <a:lnSpc>
                <a:spcPct val="100000"/>
              </a:lnSpc>
              <a:spcAft>
                <a:spcPts val="0"/>
              </a:spcAft>
              <a:buNone/>
            </a:pPr>
            <a:endParaRPr lang="en-US" dirty="0"/>
          </a:p>
          <a:p>
            <a:pPr marL="324000" lvl="1" indent="0">
              <a:lnSpc>
                <a:spcPct val="100000"/>
              </a:lnSpc>
              <a:spcAft>
                <a:spcPts val="0"/>
              </a:spcAft>
              <a:buNone/>
            </a:pPr>
            <a:r>
              <a:rPr lang="en-US" dirty="0"/>
              <a:t>Bill Potapchuk</a:t>
            </a:r>
          </a:p>
          <a:p>
            <a:pPr marL="324000" lvl="1" indent="0">
              <a:lnSpc>
                <a:spcPct val="100000"/>
              </a:lnSpc>
              <a:spcAft>
                <a:spcPts val="0"/>
              </a:spcAft>
              <a:buNone/>
            </a:pPr>
            <a:r>
              <a:rPr lang="en-US" dirty="0">
                <a:hlinkClick r:id="rId2"/>
              </a:rPr>
              <a:t>bill@communitytools.net</a:t>
            </a:r>
            <a:endParaRPr lang="en-US" dirty="0"/>
          </a:p>
          <a:p>
            <a:pPr marL="324000" lvl="1" indent="0">
              <a:lnSpc>
                <a:spcPct val="100000"/>
              </a:lnSpc>
              <a:spcAft>
                <a:spcPts val="0"/>
              </a:spcAft>
              <a:buNone/>
            </a:pPr>
            <a:r>
              <a:rPr lang="en-US" dirty="0"/>
              <a:t>703-431-9943 cell</a:t>
            </a:r>
          </a:p>
          <a:p>
            <a:pPr marL="324000" lvl="1" indent="0">
              <a:lnSpc>
                <a:spcPct val="100000"/>
              </a:lnSpc>
              <a:spcAft>
                <a:spcPts val="0"/>
              </a:spcAft>
              <a:buNone/>
            </a:pPr>
            <a:r>
              <a:rPr lang="en-US" dirty="0">
                <a:hlinkClick r:id="rId3"/>
              </a:rPr>
              <a:t>https://calendly.com/cbi/30-minute-meeting</a:t>
            </a:r>
            <a:r>
              <a:rPr lang="en-US" dirty="0"/>
              <a:t> (to set up an appointment)</a:t>
            </a:r>
          </a:p>
        </p:txBody>
      </p:sp>
    </p:spTree>
    <p:extLst>
      <p:ext uri="{BB962C8B-B14F-4D97-AF65-F5344CB8AC3E}">
        <p14:creationId xmlns:p14="http://schemas.microsoft.com/office/powerpoint/2010/main" val="1594891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365E3-F2CC-E82F-CF01-FE5BC251275C}"/>
              </a:ext>
            </a:extLst>
          </p:cNvPr>
          <p:cNvSpPr>
            <a:spLocks noGrp="1"/>
          </p:cNvSpPr>
          <p:nvPr>
            <p:ph type="title"/>
          </p:nvPr>
        </p:nvSpPr>
        <p:spPr/>
        <p:txBody>
          <a:bodyPr/>
          <a:lstStyle/>
          <a:p>
            <a:r>
              <a:rPr lang="en-US" dirty="0"/>
              <a:t>Agenda:  Day two</a:t>
            </a:r>
          </a:p>
        </p:txBody>
      </p:sp>
      <p:graphicFrame>
        <p:nvGraphicFramePr>
          <p:cNvPr id="4" name="Table 4">
            <a:extLst>
              <a:ext uri="{FF2B5EF4-FFF2-40B4-BE49-F238E27FC236}">
                <a16:creationId xmlns:a16="http://schemas.microsoft.com/office/drawing/2014/main" id="{056CFD1C-3098-192D-EB45-3699F40CC277}"/>
              </a:ext>
            </a:extLst>
          </p:cNvPr>
          <p:cNvGraphicFramePr>
            <a:graphicFrameLocks noGrp="1"/>
          </p:cNvGraphicFramePr>
          <p:nvPr>
            <p:ph idx="1"/>
            <p:extLst>
              <p:ext uri="{D42A27DB-BD31-4B8C-83A1-F6EECF244321}">
                <p14:modId xmlns:p14="http://schemas.microsoft.com/office/powerpoint/2010/main" val="2057339330"/>
              </p:ext>
            </p:extLst>
          </p:nvPr>
        </p:nvGraphicFramePr>
        <p:xfrm>
          <a:off x="581025" y="2341563"/>
          <a:ext cx="11029950" cy="4079240"/>
        </p:xfrm>
        <a:graphic>
          <a:graphicData uri="http://schemas.openxmlformats.org/drawingml/2006/table">
            <a:tbl>
              <a:tblPr bandRow="1">
                <a:tableStyleId>{F5AB1C69-6EDB-4FF4-983F-18BD219EF322}</a:tableStyleId>
              </a:tblPr>
              <a:tblGrid>
                <a:gridCol w="1083873">
                  <a:extLst>
                    <a:ext uri="{9D8B030D-6E8A-4147-A177-3AD203B41FA5}">
                      <a16:colId xmlns:a16="http://schemas.microsoft.com/office/drawing/2014/main" val="3222071174"/>
                    </a:ext>
                  </a:extLst>
                </a:gridCol>
                <a:gridCol w="9946077">
                  <a:extLst>
                    <a:ext uri="{9D8B030D-6E8A-4147-A177-3AD203B41FA5}">
                      <a16:colId xmlns:a16="http://schemas.microsoft.com/office/drawing/2014/main" val="3250504691"/>
                    </a:ext>
                  </a:extLst>
                </a:gridCol>
              </a:tblGrid>
              <a:tr h="370840">
                <a:tc>
                  <a:txBody>
                    <a:bodyPr/>
                    <a:lstStyle/>
                    <a:p>
                      <a:r>
                        <a:rPr lang="en-US" dirty="0"/>
                        <a:t>8:30</a:t>
                      </a:r>
                    </a:p>
                  </a:txBody>
                  <a:tcPr/>
                </a:tc>
                <a:tc>
                  <a:txBody>
                    <a:bodyPr/>
                    <a:lstStyle/>
                    <a:p>
                      <a:r>
                        <a:rPr lang="en-US" dirty="0"/>
                        <a:t>Reflections, Agenda Review, and a Welcome</a:t>
                      </a:r>
                    </a:p>
                  </a:txBody>
                  <a:tcPr/>
                </a:tc>
                <a:extLst>
                  <a:ext uri="{0D108BD9-81ED-4DB2-BD59-A6C34878D82A}">
                    <a16:rowId xmlns:a16="http://schemas.microsoft.com/office/drawing/2014/main" val="1178056999"/>
                  </a:ext>
                </a:extLst>
              </a:tr>
              <a:tr h="370840">
                <a:tc>
                  <a:txBody>
                    <a:bodyPr/>
                    <a:lstStyle/>
                    <a:p>
                      <a:r>
                        <a:rPr lang="en-US" dirty="0"/>
                        <a:t>8:50</a:t>
                      </a:r>
                    </a:p>
                  </a:txBody>
                  <a:tcPr/>
                </a:tc>
                <a:tc>
                  <a:txBody>
                    <a:bodyPr/>
                    <a:lstStyle/>
                    <a:p>
                      <a:r>
                        <a:rPr lang="en-US" dirty="0"/>
                        <a:t>Update on Chesapeake WILD</a:t>
                      </a:r>
                    </a:p>
                  </a:txBody>
                  <a:tcPr/>
                </a:tc>
                <a:extLst>
                  <a:ext uri="{0D108BD9-81ED-4DB2-BD59-A6C34878D82A}">
                    <a16:rowId xmlns:a16="http://schemas.microsoft.com/office/drawing/2014/main" val="2301337556"/>
                  </a:ext>
                </a:extLst>
              </a:tr>
              <a:tr h="370840">
                <a:tc>
                  <a:txBody>
                    <a:bodyPr/>
                    <a:lstStyle/>
                    <a:p>
                      <a:r>
                        <a:rPr lang="en-US" dirty="0"/>
                        <a:t>9:00</a:t>
                      </a:r>
                    </a:p>
                  </a:txBody>
                  <a:tcPr/>
                </a:tc>
                <a:tc>
                  <a:txBody>
                    <a:bodyPr/>
                    <a:lstStyle/>
                    <a:p>
                      <a:r>
                        <a:rPr lang="en-US" dirty="0"/>
                        <a:t>Update on Protected Lands Database</a:t>
                      </a:r>
                    </a:p>
                  </a:txBody>
                  <a:tcPr/>
                </a:tc>
                <a:extLst>
                  <a:ext uri="{0D108BD9-81ED-4DB2-BD59-A6C34878D82A}">
                    <a16:rowId xmlns:a16="http://schemas.microsoft.com/office/drawing/2014/main" val="2598841192"/>
                  </a:ext>
                </a:extLst>
              </a:tr>
              <a:tr h="370840">
                <a:tc>
                  <a:txBody>
                    <a:bodyPr/>
                    <a:lstStyle/>
                    <a:p>
                      <a:r>
                        <a:rPr lang="en-US" dirty="0"/>
                        <a:t>9:20</a:t>
                      </a:r>
                    </a:p>
                  </a:txBody>
                  <a:tcPr/>
                </a:tc>
                <a:tc>
                  <a:txBody>
                    <a:bodyPr/>
                    <a:lstStyle/>
                    <a:p>
                      <a:r>
                        <a:rPr lang="en-US" dirty="0"/>
                        <a:t>Meeting in State Teams</a:t>
                      </a:r>
                    </a:p>
                  </a:txBody>
                  <a:tcPr/>
                </a:tc>
                <a:extLst>
                  <a:ext uri="{0D108BD9-81ED-4DB2-BD59-A6C34878D82A}">
                    <a16:rowId xmlns:a16="http://schemas.microsoft.com/office/drawing/2014/main" val="4039125790"/>
                  </a:ext>
                </a:extLst>
              </a:tr>
              <a:tr h="370840">
                <a:tc>
                  <a:txBody>
                    <a:bodyPr/>
                    <a:lstStyle/>
                    <a:p>
                      <a:r>
                        <a:rPr lang="en-US" dirty="0"/>
                        <a:t>11:00</a:t>
                      </a:r>
                    </a:p>
                  </a:txBody>
                  <a:tcPr/>
                </a:tc>
                <a:tc>
                  <a:txBody>
                    <a:bodyPr/>
                    <a:lstStyle/>
                    <a:p>
                      <a:r>
                        <a:rPr lang="en-US" dirty="0"/>
                        <a:t>Reports from State Teams | Creating the Game Plan</a:t>
                      </a:r>
                    </a:p>
                  </a:txBody>
                  <a:tcPr/>
                </a:tc>
                <a:extLst>
                  <a:ext uri="{0D108BD9-81ED-4DB2-BD59-A6C34878D82A}">
                    <a16:rowId xmlns:a16="http://schemas.microsoft.com/office/drawing/2014/main" val="1408647932"/>
                  </a:ext>
                </a:extLst>
              </a:tr>
              <a:tr h="370840">
                <a:tc>
                  <a:txBody>
                    <a:bodyPr/>
                    <a:lstStyle/>
                    <a:p>
                      <a:r>
                        <a:rPr lang="en-US" dirty="0"/>
                        <a:t>11:45</a:t>
                      </a:r>
                    </a:p>
                  </a:txBody>
                  <a:tcPr/>
                </a:tc>
                <a:tc>
                  <a:txBody>
                    <a:bodyPr/>
                    <a:lstStyle/>
                    <a:p>
                      <a:r>
                        <a:rPr lang="en-US" dirty="0"/>
                        <a:t>Pulse Check and Instructions for the Afternoon</a:t>
                      </a:r>
                    </a:p>
                  </a:txBody>
                  <a:tcPr/>
                </a:tc>
                <a:extLst>
                  <a:ext uri="{0D108BD9-81ED-4DB2-BD59-A6C34878D82A}">
                    <a16:rowId xmlns:a16="http://schemas.microsoft.com/office/drawing/2014/main" val="3722425771"/>
                  </a:ext>
                </a:extLst>
              </a:tr>
              <a:tr h="370840">
                <a:tc>
                  <a:txBody>
                    <a:bodyPr/>
                    <a:lstStyle/>
                    <a:p>
                      <a:r>
                        <a:rPr lang="en-US" dirty="0"/>
                        <a:t>Noon</a:t>
                      </a:r>
                    </a:p>
                  </a:txBody>
                  <a:tcPr/>
                </a:tc>
                <a:tc>
                  <a:txBody>
                    <a:bodyPr/>
                    <a:lstStyle/>
                    <a:p>
                      <a:r>
                        <a:rPr lang="en-US" dirty="0"/>
                        <a:t>Lunch | Think about the Ideas</a:t>
                      </a:r>
                    </a:p>
                  </a:txBody>
                  <a:tcPr/>
                </a:tc>
                <a:extLst>
                  <a:ext uri="{0D108BD9-81ED-4DB2-BD59-A6C34878D82A}">
                    <a16:rowId xmlns:a16="http://schemas.microsoft.com/office/drawing/2014/main" val="3749480571"/>
                  </a:ext>
                </a:extLst>
              </a:tr>
              <a:tr h="370840">
                <a:tc>
                  <a:txBody>
                    <a:bodyPr/>
                    <a:lstStyle/>
                    <a:p>
                      <a:r>
                        <a:rPr lang="en-US" dirty="0"/>
                        <a:t>1:00</a:t>
                      </a:r>
                    </a:p>
                  </a:txBody>
                  <a:tcPr/>
                </a:tc>
                <a:tc>
                  <a:txBody>
                    <a:bodyPr/>
                    <a:lstStyle/>
                    <a:p>
                      <a:r>
                        <a:rPr lang="en-US" dirty="0"/>
                        <a:t>Refining our Work | Action</a:t>
                      </a:r>
                    </a:p>
                  </a:txBody>
                  <a:tcPr/>
                </a:tc>
                <a:extLst>
                  <a:ext uri="{0D108BD9-81ED-4DB2-BD59-A6C34878D82A}">
                    <a16:rowId xmlns:a16="http://schemas.microsoft.com/office/drawing/2014/main" val="1758617562"/>
                  </a:ext>
                </a:extLst>
              </a:tr>
              <a:tr h="370840">
                <a:tc>
                  <a:txBody>
                    <a:bodyPr/>
                    <a:lstStyle/>
                    <a:p>
                      <a:r>
                        <a:rPr lang="en-US" dirty="0"/>
                        <a:t>2:15</a:t>
                      </a:r>
                    </a:p>
                  </a:txBody>
                  <a:tcPr/>
                </a:tc>
                <a:tc>
                  <a:txBody>
                    <a:bodyPr/>
                    <a:lstStyle/>
                    <a:p>
                      <a:r>
                        <a:rPr lang="en-US" dirty="0"/>
                        <a:t>Next Steps</a:t>
                      </a:r>
                    </a:p>
                  </a:txBody>
                  <a:tcPr/>
                </a:tc>
                <a:extLst>
                  <a:ext uri="{0D108BD9-81ED-4DB2-BD59-A6C34878D82A}">
                    <a16:rowId xmlns:a16="http://schemas.microsoft.com/office/drawing/2014/main" val="2859110119"/>
                  </a:ext>
                </a:extLst>
              </a:tr>
              <a:tr h="370840">
                <a:tc>
                  <a:txBody>
                    <a:bodyPr/>
                    <a:lstStyle/>
                    <a:p>
                      <a:r>
                        <a:rPr lang="en-US" dirty="0"/>
                        <a:t>2:45</a:t>
                      </a:r>
                    </a:p>
                  </a:txBody>
                  <a:tcPr/>
                </a:tc>
                <a:tc>
                  <a:txBody>
                    <a:bodyPr/>
                    <a:lstStyle/>
                    <a:p>
                      <a:r>
                        <a:rPr lang="en-US" dirty="0"/>
                        <a:t>Closing Thoughts</a:t>
                      </a:r>
                    </a:p>
                  </a:txBody>
                  <a:tcPr/>
                </a:tc>
                <a:extLst>
                  <a:ext uri="{0D108BD9-81ED-4DB2-BD59-A6C34878D82A}">
                    <a16:rowId xmlns:a16="http://schemas.microsoft.com/office/drawing/2014/main" val="2862309597"/>
                  </a:ext>
                </a:extLst>
              </a:tr>
              <a:tr h="370840">
                <a:tc>
                  <a:txBody>
                    <a:bodyPr/>
                    <a:lstStyle/>
                    <a:p>
                      <a:r>
                        <a:rPr lang="en-US" dirty="0"/>
                        <a:t>3:00</a:t>
                      </a:r>
                    </a:p>
                  </a:txBody>
                  <a:tcPr/>
                </a:tc>
                <a:tc>
                  <a:txBody>
                    <a:bodyPr/>
                    <a:lstStyle/>
                    <a:p>
                      <a:r>
                        <a:rPr lang="en-US" dirty="0"/>
                        <a:t>Adjourn</a:t>
                      </a:r>
                    </a:p>
                  </a:txBody>
                  <a:tcPr/>
                </a:tc>
                <a:extLst>
                  <a:ext uri="{0D108BD9-81ED-4DB2-BD59-A6C34878D82A}">
                    <a16:rowId xmlns:a16="http://schemas.microsoft.com/office/drawing/2014/main" val="602755076"/>
                  </a:ext>
                </a:extLst>
              </a:tr>
            </a:tbl>
          </a:graphicData>
        </a:graphic>
      </p:graphicFrame>
    </p:spTree>
    <p:extLst>
      <p:ext uri="{BB962C8B-B14F-4D97-AF65-F5344CB8AC3E}">
        <p14:creationId xmlns:p14="http://schemas.microsoft.com/office/powerpoint/2010/main" val="2302071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C81E74-D8B3-D131-9134-A7EB6FB63D9C}"/>
              </a:ext>
            </a:extLst>
          </p:cNvPr>
          <p:cNvSpPr>
            <a:spLocks noGrp="1"/>
          </p:cNvSpPr>
          <p:nvPr>
            <p:ph type="title"/>
          </p:nvPr>
        </p:nvSpPr>
        <p:spPr>
          <a:xfrm>
            <a:off x="581192" y="1354347"/>
            <a:ext cx="11029615" cy="1794295"/>
          </a:xfrm>
        </p:spPr>
        <p:txBody>
          <a:bodyPr>
            <a:normAutofit/>
          </a:bodyPr>
          <a:lstStyle/>
          <a:p>
            <a:pPr>
              <a:lnSpc>
                <a:spcPct val="100000"/>
              </a:lnSpc>
            </a:pPr>
            <a:r>
              <a:rPr lang="en-US" sz="4400" dirty="0"/>
              <a:t>Building a 30x30 Plan: </a:t>
            </a:r>
            <a:br>
              <a:rPr lang="en-US" sz="4400" dirty="0"/>
            </a:br>
            <a:r>
              <a:rPr lang="en-US" sz="4400" dirty="0"/>
              <a:t>Lessons from California</a:t>
            </a:r>
          </a:p>
        </p:txBody>
      </p:sp>
      <p:sp>
        <p:nvSpPr>
          <p:cNvPr id="5" name="Text Placeholder 4">
            <a:extLst>
              <a:ext uri="{FF2B5EF4-FFF2-40B4-BE49-F238E27FC236}">
                <a16:creationId xmlns:a16="http://schemas.microsoft.com/office/drawing/2014/main" id="{4A99D8CC-BA41-B16B-5647-64FC05780EF7}"/>
              </a:ext>
            </a:extLst>
          </p:cNvPr>
          <p:cNvSpPr>
            <a:spLocks noGrp="1"/>
          </p:cNvSpPr>
          <p:nvPr>
            <p:ph type="body" idx="1"/>
          </p:nvPr>
        </p:nvSpPr>
        <p:spPr>
          <a:xfrm>
            <a:off x="581192" y="4080295"/>
            <a:ext cx="11029615" cy="1061678"/>
          </a:xfrm>
        </p:spPr>
        <p:txBody>
          <a:bodyPr>
            <a:normAutofit/>
          </a:bodyPr>
          <a:lstStyle/>
          <a:p>
            <a:r>
              <a:rPr lang="en-US" sz="1600" b="1" cap="none" dirty="0">
                <a:solidFill>
                  <a:schemeClr val="tx2"/>
                </a:solidFill>
              </a:rPr>
              <a:t>Jennifer Norris </a:t>
            </a:r>
          </a:p>
          <a:p>
            <a:r>
              <a:rPr lang="en-US" sz="1600" b="1" cap="none" dirty="0">
                <a:solidFill>
                  <a:schemeClr val="tx2"/>
                </a:solidFill>
              </a:rPr>
              <a:t>Deputy Secretary for Biodiversity And Habitat, California Natural Resources Agency</a:t>
            </a:r>
          </a:p>
        </p:txBody>
      </p:sp>
    </p:spTree>
    <p:extLst>
      <p:ext uri="{BB962C8B-B14F-4D97-AF65-F5344CB8AC3E}">
        <p14:creationId xmlns:p14="http://schemas.microsoft.com/office/powerpoint/2010/main" val="3059907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D03B8D70-C800-BF6D-2050-9A0AC6ED6035}"/>
              </a:ext>
            </a:extLst>
          </p:cNvPr>
          <p:cNvPicPr>
            <a:picLocks noChangeAspect="1"/>
          </p:cNvPicPr>
          <p:nvPr/>
        </p:nvPicPr>
        <p:blipFill rotWithShape="1">
          <a:blip r:embed="rId2">
            <a:alphaModFix/>
          </a:blip>
          <a:srcRect t="8266" r="-1" b="-1"/>
          <a:stretch/>
        </p:blipFill>
        <p:spPr>
          <a:xfrm>
            <a:off x="4547937" y="-5"/>
            <a:ext cx="7644062" cy="3681406"/>
          </a:xfrm>
          <a:prstGeom prst="rect">
            <a:avLst/>
          </a:prstGeom>
        </p:spPr>
      </p:pic>
      <p:pic>
        <p:nvPicPr>
          <p:cNvPr id="1026" name="Picture 2" descr="Restoration plans for Baltimore's Middle Branch, historically a dumping  ground, take shape – Baltimore Sun">
            <a:extLst>
              <a:ext uri="{FF2B5EF4-FFF2-40B4-BE49-F238E27FC236}">
                <a16:creationId xmlns:a16="http://schemas.microsoft.com/office/drawing/2014/main" id="{37C65E31-B241-697B-FFEB-D02958B32B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250" r="-1" b="15871"/>
          <a:stretch/>
        </p:blipFill>
        <p:spPr bwMode="auto">
          <a:xfrm>
            <a:off x="4547938" y="3681409"/>
            <a:ext cx="7644062" cy="3176595"/>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1C81E74-D8B3-D131-9134-A7EB6FB63D9C}"/>
              </a:ext>
            </a:extLst>
          </p:cNvPr>
          <p:cNvSpPr>
            <a:spLocks noGrp="1"/>
          </p:cNvSpPr>
          <p:nvPr>
            <p:ph type="title"/>
          </p:nvPr>
        </p:nvSpPr>
        <p:spPr>
          <a:xfrm>
            <a:off x="838200" y="1115219"/>
            <a:ext cx="5395912" cy="2387600"/>
          </a:xfrm>
        </p:spPr>
        <p:txBody>
          <a:bodyPr vert="horz" lIns="91440" tIns="45720" rIns="91440" bIns="45720" rtlCol="0" anchor="b">
            <a:normAutofit/>
          </a:bodyPr>
          <a:lstStyle/>
          <a:p>
            <a:r>
              <a:rPr lang="en-US" sz="3900" kern="1200">
                <a:solidFill>
                  <a:schemeClr val="bg1"/>
                </a:solidFill>
                <a:latin typeface="+mj-lt"/>
                <a:ea typeface="+mj-ea"/>
                <a:cs typeface="+mj-cs"/>
              </a:rPr>
              <a:t>Protecting and Conserving Land: Acquisitions and Strategies</a:t>
            </a:r>
          </a:p>
        </p:txBody>
      </p:sp>
      <p:sp>
        <p:nvSpPr>
          <p:cNvPr id="5" name="Text Placeholder 4">
            <a:extLst>
              <a:ext uri="{FF2B5EF4-FFF2-40B4-BE49-F238E27FC236}">
                <a16:creationId xmlns:a16="http://schemas.microsoft.com/office/drawing/2014/main" id="{4A99D8CC-BA41-B16B-5647-64FC05780EF7}"/>
              </a:ext>
            </a:extLst>
          </p:cNvPr>
          <p:cNvSpPr>
            <a:spLocks noGrp="1"/>
          </p:cNvSpPr>
          <p:nvPr>
            <p:ph type="body" idx="1"/>
          </p:nvPr>
        </p:nvSpPr>
        <p:spPr>
          <a:xfrm>
            <a:off x="838200" y="3902075"/>
            <a:ext cx="5395912" cy="1655762"/>
          </a:xfrm>
        </p:spPr>
        <p:txBody>
          <a:bodyPr vert="horz" lIns="91440" tIns="45720" rIns="91440" bIns="45720" rtlCol="0">
            <a:normAutofit/>
          </a:bodyPr>
          <a:lstStyle/>
          <a:p>
            <a:r>
              <a:rPr lang="en-US" sz="2000" b="1" kern="1200" cap="none">
                <a:solidFill>
                  <a:schemeClr val="bg1"/>
                </a:solidFill>
                <a:latin typeface="+mn-lt"/>
                <a:ea typeface="+mn-ea"/>
                <a:cs typeface="+mn-cs"/>
              </a:rPr>
              <a:t>Brad Rogers, Executive Director of the South Baltimore Gateway Partnership</a:t>
            </a:r>
          </a:p>
          <a:p>
            <a:r>
              <a:rPr lang="en-US" sz="2000" b="1" kern="1200" cap="none">
                <a:solidFill>
                  <a:schemeClr val="bg1"/>
                </a:solidFill>
                <a:latin typeface="+mn-lt"/>
                <a:ea typeface="+mn-ea"/>
                <a:cs typeface="+mn-cs"/>
              </a:rPr>
              <a:t>Phil Wenger, CEO of the Lancaster Conservancy</a:t>
            </a:r>
          </a:p>
        </p:txBody>
      </p:sp>
      <p:cxnSp>
        <p:nvCxnSpPr>
          <p:cNvPr id="1035" name="Straight Connector 1034">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9221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D32C45-820F-191C-5DD1-E1C7155E147E}"/>
              </a:ext>
            </a:extLst>
          </p:cNvPr>
          <p:cNvSpPr>
            <a:spLocks noGrp="1"/>
          </p:cNvSpPr>
          <p:nvPr>
            <p:ph type="title"/>
          </p:nvPr>
        </p:nvSpPr>
        <p:spPr>
          <a:xfrm>
            <a:off x="581193" y="897148"/>
            <a:ext cx="11029615" cy="3644270"/>
          </a:xfrm>
        </p:spPr>
        <p:txBody>
          <a:bodyPr>
            <a:normAutofit fontScale="90000"/>
          </a:bodyPr>
          <a:lstStyle/>
          <a:p>
            <a:r>
              <a:rPr lang="en-US" sz="4800" cap="none" dirty="0"/>
              <a:t>What are your takeaways from the California 30x30 plan presentation?  Middle Branch?  Susquehanna Riverlands?</a:t>
            </a:r>
            <a:br>
              <a:rPr lang="en-US" sz="4800" cap="none" dirty="0"/>
            </a:br>
            <a:br>
              <a:rPr lang="en-US" sz="4800" cap="none" dirty="0"/>
            </a:br>
            <a:r>
              <a:rPr lang="en-US" sz="4800" cap="none" dirty="0"/>
              <a:t>What might we think about for the Chesapeake watershed?</a:t>
            </a:r>
          </a:p>
        </p:txBody>
      </p:sp>
      <p:sp>
        <p:nvSpPr>
          <p:cNvPr id="5" name="Text Placeholder 4">
            <a:extLst>
              <a:ext uri="{FF2B5EF4-FFF2-40B4-BE49-F238E27FC236}">
                <a16:creationId xmlns:a16="http://schemas.microsoft.com/office/drawing/2014/main" id="{E81E7D3F-038A-F5C9-BFCD-34B873B788E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3674860"/>
      </p:ext>
    </p:extLst>
  </p:cSld>
  <p:clrMapOvr>
    <a:masterClrMapping/>
  </p:clrMapOvr>
</p:sld>
</file>

<file path=ppt/theme/theme1.xml><?xml version="1.0" encoding="utf-8"?>
<a:theme xmlns:a="http://schemas.openxmlformats.org/drawingml/2006/main" name="DividendVTI">
  <a:themeElements>
    <a:clrScheme name="AnalogousFromLightSeedRightStep">
      <a:dk1>
        <a:srgbClr val="000000"/>
      </a:dk1>
      <a:lt1>
        <a:srgbClr val="FFFFFF"/>
      </a:lt1>
      <a:dk2>
        <a:srgbClr val="2C3A21"/>
      </a:dk2>
      <a:lt2>
        <a:srgbClr val="E2E6E8"/>
      </a:lt2>
      <a:accent1>
        <a:srgbClr val="C79783"/>
      </a:accent1>
      <a:accent2>
        <a:srgbClr val="B3A06E"/>
      </a:accent2>
      <a:accent3>
        <a:srgbClr val="9EA573"/>
      </a:accent3>
      <a:accent4>
        <a:srgbClr val="88AD6A"/>
      </a:accent4>
      <a:accent5>
        <a:srgbClr val="79B077"/>
      </a:accent5>
      <a:accent6>
        <a:srgbClr val="6BAF85"/>
      </a:accent6>
      <a:hlink>
        <a:srgbClr val="5E899C"/>
      </a:hlink>
      <a:folHlink>
        <a:srgbClr val="7F7F7F"/>
      </a:folHlink>
    </a:clrScheme>
    <a:fontScheme name="Dividend">
      <a:majorFont>
        <a:latin typeface="Univers Condensed"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Univers"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7927</TotalTime>
  <Words>2603</Words>
  <Application>Microsoft Office PowerPoint</Application>
  <PresentationFormat>Widescreen</PresentationFormat>
  <Paragraphs>355</Paragraphs>
  <Slides>55</Slides>
  <Notes>8</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55</vt:i4>
      </vt:variant>
    </vt:vector>
  </HeadingPairs>
  <TitlesOfParts>
    <vt:vector size="66" baseType="lpstr">
      <vt:lpstr>Arial</vt:lpstr>
      <vt:lpstr>Calibri</vt:lpstr>
      <vt:lpstr>Calibri Light</vt:lpstr>
      <vt:lpstr>Gill Sans MT</vt:lpstr>
      <vt:lpstr>Open Sans</vt:lpstr>
      <vt:lpstr>Univers</vt:lpstr>
      <vt:lpstr>Univers Condensed</vt:lpstr>
      <vt:lpstr>Wingdings 2</vt:lpstr>
      <vt:lpstr>DividendVTI</vt:lpstr>
      <vt:lpstr>Office Theme</vt:lpstr>
      <vt:lpstr>Parcel</vt:lpstr>
      <vt:lpstr>13th Annual Meeting</vt:lpstr>
      <vt:lpstr>Chesapeake Conservation Partnership Co-Convenors</vt:lpstr>
      <vt:lpstr>Speed dating</vt:lpstr>
      <vt:lpstr>objectives</vt:lpstr>
      <vt:lpstr>Agenda:  Day ONe</vt:lpstr>
      <vt:lpstr>Agenda:  Day two</vt:lpstr>
      <vt:lpstr>Building a 30x30 Plan:  Lessons from California</vt:lpstr>
      <vt:lpstr>Protecting and Conserving Land: Acquisitions and Strategies</vt:lpstr>
      <vt:lpstr>What are your takeaways from the California 30x30 plan presentation?  Middle Branch?  Susquehanna Riverlands?  What might we think about for the Chesapeake watershed?</vt:lpstr>
      <vt:lpstr>Agenda:  Day two</vt:lpstr>
      <vt:lpstr>Update on Protected Lands Data 2022 – Chesapeake Bay Watershed</vt:lpstr>
      <vt:lpstr>PowerPoint Presentation</vt:lpstr>
      <vt:lpstr>PowerPoint Presentation</vt:lpstr>
      <vt:lpstr>Progress Toward 2 million Acre Goal</vt:lpstr>
      <vt:lpstr>PowerPoint Presentation</vt:lpstr>
      <vt:lpstr>PowerPoint Presentation</vt:lpstr>
      <vt:lpstr>PowerPoint Presentation</vt:lpstr>
      <vt:lpstr>Delaware Progress toward           2-million-acre goal</vt:lpstr>
      <vt:lpstr>PowerPoint Presentation</vt:lpstr>
      <vt:lpstr>PowerPoint Presentation</vt:lpstr>
      <vt:lpstr>Washington, D.C. Progress toward           2-million-acre goal</vt:lpstr>
      <vt:lpstr>PowerPoint Presentation</vt:lpstr>
      <vt:lpstr>Maryland Progress toward           2-million-acre goal</vt:lpstr>
      <vt:lpstr>PowerPoint Presentation</vt:lpstr>
      <vt:lpstr>PowerPoint Presentation</vt:lpstr>
      <vt:lpstr>New York Progress toward           2-million-acre goal</vt:lpstr>
      <vt:lpstr>PowerPoint Presentation</vt:lpstr>
      <vt:lpstr>PowerPoint Presentation</vt:lpstr>
      <vt:lpstr>Pennsylvania Progress toward           2-million-acre goal</vt:lpstr>
      <vt:lpstr>PowerPoint Presentation</vt:lpstr>
      <vt:lpstr>PowerPoint Presentation</vt:lpstr>
      <vt:lpstr>Virginia Progress toward              2-million-acre goal</vt:lpstr>
      <vt:lpstr>PowerPoint Presentation</vt:lpstr>
      <vt:lpstr>PowerPoint Presentation</vt:lpstr>
      <vt:lpstr>West Virginia Progress toward           2-million-acre goal</vt:lpstr>
      <vt:lpstr>PowerPoint Presentation</vt:lpstr>
      <vt:lpstr>PowerPoint Presentation</vt:lpstr>
      <vt:lpstr>Progress Toward 30% by 2030 Goal</vt:lpstr>
      <vt:lpstr>The Rate of conservation needs to increase to meet 2030 30% goals</vt:lpstr>
      <vt:lpstr>PowerPoint Presentation</vt:lpstr>
      <vt:lpstr>State teams</vt:lpstr>
      <vt:lpstr>State teams:  The Primary goals</vt:lpstr>
      <vt:lpstr>Room assignments</vt:lpstr>
      <vt:lpstr>Agenda:  Thursday afternoon</vt:lpstr>
      <vt:lpstr>Guidance to State Team Facilitators and Convenors</vt:lpstr>
      <vt:lpstr>Our goal is to develop a set of assertive actions that can gain real traction in the states -- that key state players can feasibly COMMIT to, and partners in the state can support. These actions will be stepping stones toward more full-blown strategies that will ultimately lead to 30x30."</vt:lpstr>
      <vt:lpstr>As participants develop their initial strategies, the second goal is to identify ways in which the CCP (or other entities) can be helpful and support the state in their efforts.</vt:lpstr>
      <vt:lpstr>What are the basics?</vt:lpstr>
      <vt:lpstr>What happens before the state meetings?</vt:lpstr>
      <vt:lpstr>Notes on the draft agenda</vt:lpstr>
      <vt:lpstr>DRAFT Agenda for state meetings</vt:lpstr>
      <vt:lpstr>Role of facilitators and convenors</vt:lpstr>
      <vt:lpstr>Tips for facilitators and convenors</vt:lpstr>
      <vt:lpstr>Your Todo’s</vt:lpstr>
      <vt:lpstr>Questions?  Concerns?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Guidance to State Team Facilitators and Convenors</dc:title>
  <dc:creator>Bill Potapchuk</dc:creator>
  <cp:lastModifiedBy>Bill Potapchuk</cp:lastModifiedBy>
  <cp:revision>9</cp:revision>
  <dcterms:created xsi:type="dcterms:W3CDTF">2022-11-03T18:27:05Z</dcterms:created>
  <dcterms:modified xsi:type="dcterms:W3CDTF">2022-11-10T20:06:34Z</dcterms:modified>
</cp:coreProperties>
</file>