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EB Garamon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2">
          <p15:clr>
            <a:srgbClr val="A4A3A4"/>
          </p15:clr>
        </p15:guide>
        <p15:guide id="2" pos="7056">
          <p15:clr>
            <a:srgbClr val="A4A3A4"/>
          </p15:clr>
        </p15:guide>
        <p15:guide id="3" pos="600">
          <p15:clr>
            <a:srgbClr val="A4A3A4"/>
          </p15:clr>
        </p15:guide>
        <p15:guide id="4" pos="4584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Ok/FE3L0ho8a3AJSuGtY3AlgS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2" orient="horz"/>
        <p:guide pos="7056"/>
        <p:guide pos="600"/>
        <p:guide pos="45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EBGaramond-bold.fntdata"/><Relationship Id="rId21" Type="http://schemas.openxmlformats.org/officeDocument/2006/relationships/font" Target="fonts/EBGaramond-regular.fntdata"/><Relationship Id="rId24" Type="http://schemas.openxmlformats.org/officeDocument/2006/relationships/font" Target="fonts/EBGaramond-boldItalic.fntdata"/><Relationship Id="rId23" Type="http://schemas.openxmlformats.org/officeDocument/2006/relationships/font" Target="fonts/EBGaramon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CRS_Data\CBP\PLI_Analysis\LULC_aggregated_PL22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CRS_Data\CBP\PLI_Analysis\LULC_aggregated_PL22_charts_Howe1031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54647213215995E-2"/>
          <c:y val="2.4557503921782221E-2"/>
          <c:w val="0.78136521537748971"/>
          <c:h val="0.93045449468646202"/>
        </c:manualLayout>
      </c:layout>
      <c:pieChart>
        <c:varyColors val="1"/>
        <c:ser>
          <c:idx val="0"/>
          <c:order val="0"/>
          <c:tx>
            <c:strRef>
              <c:f>Charts_Acres!$A$9</c:f>
              <c:strCache>
                <c:ptCount val="1"/>
                <c:pt idx="0">
                  <c:v>Chesapeake Bay Watershed</c:v>
                </c:pt>
              </c:strCache>
            </c:strRef>
          </c:tx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D5-4181-90EF-D3E4D5CD273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D5-4181-90EF-D3E4D5CD273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D5-4181-90EF-D3E4D5CD273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D5-4181-90EF-D3E4D5CD273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AD5-4181-90EF-D3E4D5CD2735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AD5-4181-90EF-D3E4D5CD273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AD5-4181-90EF-D3E4D5CD273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AD5-4181-90EF-D3E4D5CD2735}"/>
              </c:ext>
            </c:extLst>
          </c:dPt>
          <c:dLbls>
            <c:dLbl>
              <c:idx val="0"/>
              <c:layout>
                <c:manualLayout>
                  <c:x val="9.2000057897174622E-2"/>
                  <c:y val="3.6292974712605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5-4181-90EF-D3E4D5CD2735}"/>
                </c:ext>
              </c:extLst>
            </c:dLbl>
            <c:dLbl>
              <c:idx val="1"/>
              <c:layout>
                <c:manualLayout>
                  <c:x val="8.4284004940558724E-2"/>
                  <c:y val="0.104077642325188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5-4181-90EF-D3E4D5CD2735}"/>
                </c:ext>
              </c:extLst>
            </c:dLbl>
            <c:dLbl>
              <c:idx val="2"/>
              <c:layout>
                <c:manualLayout>
                  <c:x val="-4.9246371777057277E-2"/>
                  <c:y val="0.13474636996712275"/>
                </c:manualLayout>
              </c:layout>
              <c:tx>
                <c:rich>
                  <a:bodyPr/>
                  <a:lstStyle/>
                  <a:p>
                    <a:fld id="{B0EE0D21-B100-4ECF-9338-A402379637FD}" type="CATEGORYNAME">
                      <a:rPr lang="en-US"/>
                      <a:pPr/>
                      <a:t>[CATEGORY NAME]</a:t>
                    </a:fld>
                    <a:r>
                      <a:rPr lang="en-US"/>
                      <a:t>, </a:t>
                    </a:r>
                    <a:fld id="{B121D5FC-9AEA-4756-8480-71ED1B7EB02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D5-4181-90EF-D3E4D5CD2735}"/>
                </c:ext>
              </c:extLst>
            </c:dLbl>
            <c:dLbl>
              <c:idx val="3"/>
              <c:layout>
                <c:manualLayout>
                  <c:x val="0.16430774278215224"/>
                  <c:y val="-5.33088902769676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5-4181-90EF-D3E4D5CD2735}"/>
                </c:ext>
              </c:extLst>
            </c:dLbl>
            <c:dLbl>
              <c:idx val="4"/>
              <c:layout>
                <c:manualLayout>
                  <c:x val="3.140825227728887E-2"/>
                  <c:y val="1.46476784841811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5-4181-90EF-D3E4D5CD2735}"/>
                </c:ext>
              </c:extLst>
            </c:dLbl>
            <c:dLbl>
              <c:idx val="5"/>
              <c:layout>
                <c:manualLayout>
                  <c:x val="1.6466149451906657E-2"/>
                  <c:y val="3.27388954845612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D5-4181-90EF-D3E4D5CD2735}"/>
                </c:ext>
              </c:extLst>
            </c:dLbl>
            <c:dLbl>
              <c:idx val="6"/>
              <c:layout>
                <c:manualLayout>
                  <c:x val="7.6880693222170754E-2"/>
                  <c:y val="-8.88993224612751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D5-4181-90EF-D3E4D5CD2735}"/>
                </c:ext>
              </c:extLst>
            </c:dLbl>
            <c:dLbl>
              <c:idx val="7"/>
              <c:layout>
                <c:manualLayout>
                  <c:x val="5.8112359116875095E-2"/>
                  <c:y val="-4.15973201805973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D5-4181-90EF-D3E4D5CD2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Charts_Acres!$B$1:$I$1</c:f>
              <c:strCache>
                <c:ptCount val="8"/>
                <c:pt idx="0">
                  <c:v>Water</c:v>
                </c:pt>
                <c:pt idx="1">
                  <c:v>Impervious</c:v>
                </c:pt>
                <c:pt idx="2">
                  <c:v>Pervious, Developed</c:v>
                </c:pt>
                <c:pt idx="3">
                  <c:v>Forest</c:v>
                </c:pt>
                <c:pt idx="4">
                  <c:v>Natural Succession</c:v>
                </c:pt>
                <c:pt idx="5">
                  <c:v>Agriculture</c:v>
                </c:pt>
                <c:pt idx="6">
                  <c:v>Wetlands</c:v>
                </c:pt>
                <c:pt idx="7">
                  <c:v>Forested Wetlands</c:v>
                </c:pt>
              </c:strCache>
            </c:strRef>
          </c:cat>
          <c:val>
            <c:numRef>
              <c:f>Charts_Acres!$B$9:$I$9</c:f>
              <c:numCache>
                <c:formatCode>_(* #,##0_);_(* \(#,##0\);_(* "-"??_);_(@_)</c:formatCode>
                <c:ptCount val="8"/>
                <c:pt idx="0">
                  <c:v>121559.5125603554</c:v>
                </c:pt>
                <c:pt idx="1">
                  <c:v>95575.536835966661</c:v>
                </c:pt>
                <c:pt idx="2">
                  <c:v>165785.053844215</c:v>
                </c:pt>
                <c:pt idx="3">
                  <c:v>7438317.3524658624</c:v>
                </c:pt>
                <c:pt idx="4">
                  <c:v>261484.38542474911</c:v>
                </c:pt>
                <c:pt idx="5">
                  <c:v>1414453.7950410941</c:v>
                </c:pt>
                <c:pt idx="6">
                  <c:v>176070.61944322271</c:v>
                </c:pt>
                <c:pt idx="7">
                  <c:v>279782.13256697787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D5-4181-90EF-D3E4D5CD2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Lands by Land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Charts_Acres!$B$1</c:f>
              <c:strCache>
                <c:ptCount val="1"/>
                <c:pt idx="0">
                  <c:v>Water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Charts_Acres!$A$2:$A$8</c:f>
              <c:strCache>
                <c:ptCount val="7"/>
                <c:pt idx="0">
                  <c:v>Washington, DC</c:v>
                </c:pt>
                <c:pt idx="1">
                  <c:v>Delaware</c:v>
                </c:pt>
                <c:pt idx="2">
                  <c:v>Maryland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  <c:pt idx="6">
                  <c:v>West Virginia</c:v>
                </c:pt>
              </c:strCache>
            </c:strRef>
          </c:cat>
          <c:val>
            <c:numRef>
              <c:f>Charts_Acres!$B$2:$B$8</c:f>
              <c:numCache>
                <c:formatCode>_(* #,##0_);_(* \(#,##0\);_(* "-"??_);_(@_)</c:formatCode>
                <c:ptCount val="7"/>
                <c:pt idx="0">
                  <c:v>217.6223047004344</c:v>
                </c:pt>
                <c:pt idx="1">
                  <c:v>1139.6949733867741</c:v>
                </c:pt>
                <c:pt idx="2">
                  <c:v>47591.888773024017</c:v>
                </c:pt>
                <c:pt idx="3">
                  <c:v>5955.4652248904094</c:v>
                </c:pt>
                <c:pt idx="4">
                  <c:v>28301.40676969304</c:v>
                </c:pt>
                <c:pt idx="5">
                  <c:v>36785.262648077769</c:v>
                </c:pt>
                <c:pt idx="6">
                  <c:v>1568.1718665829801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2-46AC-AA69-BB79059A89CE}"/>
            </c:ext>
          </c:extLst>
        </c:ser>
        <c:ser>
          <c:idx val="1"/>
          <c:order val="1"/>
          <c:tx>
            <c:strRef>
              <c:f>Charts_Acres!$C$1</c:f>
              <c:strCache>
                <c:ptCount val="1"/>
                <c:pt idx="0">
                  <c:v>Impervious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Charts_Acres!$A$2:$A$8</c:f>
              <c:strCache>
                <c:ptCount val="7"/>
                <c:pt idx="0">
                  <c:v>Washington, DC</c:v>
                </c:pt>
                <c:pt idx="1">
                  <c:v>Delaware</c:v>
                </c:pt>
                <c:pt idx="2">
                  <c:v>Maryland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  <c:pt idx="6">
                  <c:v>West Virginia</c:v>
                </c:pt>
              </c:strCache>
            </c:strRef>
          </c:cat>
          <c:val>
            <c:numRef>
              <c:f>Charts_Acres!$C$2:$C$8</c:f>
              <c:numCache>
                <c:formatCode>_(* #,##0_);_(* \(#,##0\);_(* "-"??_);_(@_)</c:formatCode>
                <c:ptCount val="7"/>
                <c:pt idx="0">
                  <c:v>1453.317139708317</c:v>
                </c:pt>
                <c:pt idx="1">
                  <c:v>1318.156793168037</c:v>
                </c:pt>
                <c:pt idx="2">
                  <c:v>30074.508384278179</c:v>
                </c:pt>
                <c:pt idx="3">
                  <c:v>4462.4511349540144</c:v>
                </c:pt>
                <c:pt idx="4">
                  <c:v>28562.703182220281</c:v>
                </c:pt>
                <c:pt idx="5">
                  <c:v>26891.770409650941</c:v>
                </c:pt>
                <c:pt idx="6">
                  <c:v>2812.6297919868739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2-46AC-AA69-BB79059A89CE}"/>
            </c:ext>
          </c:extLst>
        </c:ser>
        <c:ser>
          <c:idx val="2"/>
          <c:order val="2"/>
          <c:tx>
            <c:strRef>
              <c:f>Charts_Acres!$D$1</c:f>
              <c:strCache>
                <c:ptCount val="1"/>
                <c:pt idx="0">
                  <c:v>Pervious, Developed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Charts_Acres!$A$2:$A$8</c:f>
              <c:strCache>
                <c:ptCount val="7"/>
                <c:pt idx="0">
                  <c:v>Washington, DC</c:v>
                </c:pt>
                <c:pt idx="1">
                  <c:v>Delaware</c:v>
                </c:pt>
                <c:pt idx="2">
                  <c:v>Maryland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  <c:pt idx="6">
                  <c:v>West Virginia</c:v>
                </c:pt>
              </c:strCache>
            </c:strRef>
          </c:cat>
          <c:val>
            <c:numRef>
              <c:f>Charts_Acres!$D$2:$D$8</c:f>
              <c:numCache>
                <c:formatCode>_(* #,##0_);_(* \(#,##0\);_(* "-"??_);_(@_)</c:formatCode>
                <c:ptCount val="7"/>
                <c:pt idx="0">
                  <c:v>2124.925992003677</c:v>
                </c:pt>
                <c:pt idx="1">
                  <c:v>2193.8275601330411</c:v>
                </c:pt>
                <c:pt idx="2">
                  <c:v>70085.091404199789</c:v>
                </c:pt>
                <c:pt idx="3">
                  <c:v>4933.9003573140653</c:v>
                </c:pt>
                <c:pt idx="4">
                  <c:v>42038.882738715947</c:v>
                </c:pt>
                <c:pt idx="5">
                  <c:v>41683.040678451936</c:v>
                </c:pt>
                <c:pt idx="6">
                  <c:v>2725.3851133965591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2-46AC-AA69-BB79059A89CE}"/>
            </c:ext>
          </c:extLst>
        </c:ser>
        <c:ser>
          <c:idx val="3"/>
          <c:order val="3"/>
          <c:tx>
            <c:strRef>
              <c:f>Charts_Acres!$E$1</c:f>
              <c:strCache>
                <c:ptCount val="1"/>
                <c:pt idx="0">
                  <c:v>Forest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Charts_Acres!$A$2:$A$8</c:f>
              <c:strCache>
                <c:ptCount val="7"/>
                <c:pt idx="0">
                  <c:v>Washington, DC</c:v>
                </c:pt>
                <c:pt idx="1">
                  <c:v>Delaware</c:v>
                </c:pt>
                <c:pt idx="2">
                  <c:v>Maryland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  <c:pt idx="6">
                  <c:v>West Virginia</c:v>
                </c:pt>
              </c:strCache>
            </c:strRef>
          </c:cat>
          <c:val>
            <c:numRef>
              <c:f>Charts_Acres!$E$2:$E$8</c:f>
              <c:numCache>
                <c:formatCode>_(* #,##0_);_(* \(#,##0\);_(* "-"??_);_(@_)</c:formatCode>
                <c:ptCount val="7"/>
                <c:pt idx="0">
                  <c:v>4661.6594100117127</c:v>
                </c:pt>
                <c:pt idx="1">
                  <c:v>45909.470058267398</c:v>
                </c:pt>
                <c:pt idx="2">
                  <c:v>837031.07569819561</c:v>
                </c:pt>
                <c:pt idx="3">
                  <c:v>295656.38964530517</c:v>
                </c:pt>
                <c:pt idx="4">
                  <c:v>3040353.47899359</c:v>
                </c:pt>
                <c:pt idx="5">
                  <c:v>2630858.9291450661</c:v>
                </c:pt>
                <c:pt idx="6">
                  <c:v>583846.34951542679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52-46AC-AA69-BB79059A89CE}"/>
            </c:ext>
          </c:extLst>
        </c:ser>
        <c:ser>
          <c:idx val="4"/>
          <c:order val="4"/>
          <c:tx>
            <c:strRef>
              <c:f>Charts_Acres!$F$1</c:f>
              <c:strCache>
                <c:ptCount val="1"/>
                <c:pt idx="0">
                  <c:v>Natural Succession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Charts_Acres!$A$2:$A$8</c:f>
              <c:strCache>
                <c:ptCount val="7"/>
                <c:pt idx="0">
                  <c:v>Washington, DC</c:v>
                </c:pt>
                <c:pt idx="1">
                  <c:v>Delaware</c:v>
                </c:pt>
                <c:pt idx="2">
                  <c:v>Maryland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  <c:pt idx="6">
                  <c:v>West Virginia</c:v>
                </c:pt>
              </c:strCache>
            </c:strRef>
          </c:cat>
          <c:val>
            <c:numRef>
              <c:f>Charts_Acres!$F$2:$F$8</c:f>
              <c:numCache>
                <c:formatCode>_(* #,##0_);_(* \(#,##0\);_(* "-"??_);_(@_)</c:formatCode>
                <c:ptCount val="7"/>
                <c:pt idx="0">
                  <c:v>554.58182393262928</c:v>
                </c:pt>
                <c:pt idx="1">
                  <c:v>2753.668029039799</c:v>
                </c:pt>
                <c:pt idx="2">
                  <c:v>32980.081841229992</c:v>
                </c:pt>
                <c:pt idx="3">
                  <c:v>7385.5319927054552</c:v>
                </c:pt>
                <c:pt idx="4">
                  <c:v>140596.96233623111</c:v>
                </c:pt>
                <c:pt idx="5">
                  <c:v>69962.230222938262</c:v>
                </c:pt>
                <c:pt idx="6">
                  <c:v>7251.3291786718592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52-46AC-AA69-BB79059A89CE}"/>
            </c:ext>
          </c:extLst>
        </c:ser>
        <c:ser>
          <c:idx val="5"/>
          <c:order val="5"/>
          <c:tx>
            <c:strRef>
              <c:f>Charts_Acres!$G$1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Charts_Acres!$A$2:$A$8</c:f>
              <c:strCache>
                <c:ptCount val="7"/>
                <c:pt idx="0">
                  <c:v>Washington, DC</c:v>
                </c:pt>
                <c:pt idx="1">
                  <c:v>Delaware</c:v>
                </c:pt>
                <c:pt idx="2">
                  <c:v>Maryland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  <c:pt idx="6">
                  <c:v>West Virginia</c:v>
                </c:pt>
              </c:strCache>
            </c:strRef>
          </c:cat>
          <c:val>
            <c:numRef>
              <c:f>Charts_Acres!$G$2:$G$8</c:f>
              <c:numCache>
                <c:formatCode>_(* #,##0_);_(* \(#,##0\);_(* "-"??_);_(@_)</c:formatCode>
                <c:ptCount val="7"/>
                <c:pt idx="0">
                  <c:v>11.336443563651819</c:v>
                </c:pt>
                <c:pt idx="1">
                  <c:v>48071.829270100767</c:v>
                </c:pt>
                <c:pt idx="2">
                  <c:v>552269.72368700674</c:v>
                </c:pt>
                <c:pt idx="3">
                  <c:v>12238.103616136959</c:v>
                </c:pt>
                <c:pt idx="4">
                  <c:v>401711.31692225579</c:v>
                </c:pt>
                <c:pt idx="5">
                  <c:v>380408.31583005103</c:v>
                </c:pt>
                <c:pt idx="6">
                  <c:v>19743.169271978772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2-46AC-AA69-BB79059A89CE}"/>
            </c:ext>
          </c:extLst>
        </c:ser>
        <c:ser>
          <c:idx val="6"/>
          <c:order val="6"/>
          <c:tx>
            <c:strRef>
              <c:f>Charts_Acres!$H$1</c:f>
              <c:strCache>
                <c:ptCount val="1"/>
                <c:pt idx="0">
                  <c:v>Wetlands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Charts_Acres!$A$2:$A$8</c:f>
              <c:strCache>
                <c:ptCount val="7"/>
                <c:pt idx="0">
                  <c:v>Washington, DC</c:v>
                </c:pt>
                <c:pt idx="1">
                  <c:v>Delaware</c:v>
                </c:pt>
                <c:pt idx="2">
                  <c:v>Maryland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  <c:pt idx="6">
                  <c:v>West Virginia</c:v>
                </c:pt>
              </c:strCache>
            </c:strRef>
          </c:cat>
          <c:val>
            <c:numRef>
              <c:f>Charts_Acres!$H$2:$H$8</c:f>
              <c:numCache>
                <c:formatCode>_(* #,##0_);_(* \(#,##0\);_(* "-"??_);_(@_)</c:formatCode>
                <c:ptCount val="7"/>
                <c:pt idx="0">
                  <c:v>25.311476057980759</c:v>
                </c:pt>
                <c:pt idx="1">
                  <c:v>1080.584453131564</c:v>
                </c:pt>
                <c:pt idx="2">
                  <c:v>112902.82638885461</c:v>
                </c:pt>
                <c:pt idx="3">
                  <c:v>3837.2459141161289</c:v>
                </c:pt>
                <c:pt idx="4">
                  <c:v>12018.21066209357</c:v>
                </c:pt>
                <c:pt idx="5">
                  <c:v>45632.22325457268</c:v>
                </c:pt>
                <c:pt idx="6">
                  <c:v>574.2172943961491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52-46AC-AA69-BB79059A89CE}"/>
            </c:ext>
          </c:extLst>
        </c:ser>
        <c:ser>
          <c:idx val="7"/>
          <c:order val="7"/>
          <c:tx>
            <c:strRef>
              <c:f>Charts_Acres!$I$1</c:f>
              <c:strCache>
                <c:ptCount val="1"/>
                <c:pt idx="0">
                  <c:v>Forested Wetlands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Charts_Acres!$A$2:$A$8</c:f>
              <c:strCache>
                <c:ptCount val="7"/>
                <c:pt idx="0">
                  <c:v>Washington, DC</c:v>
                </c:pt>
                <c:pt idx="1">
                  <c:v>Delaware</c:v>
                </c:pt>
                <c:pt idx="2">
                  <c:v>Maryland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  <c:pt idx="6">
                  <c:v>West Virginia</c:v>
                </c:pt>
              </c:strCache>
            </c:strRef>
          </c:cat>
          <c:val>
            <c:numRef>
              <c:f>Charts_Acres!$I$2:$I$8</c:f>
              <c:numCache>
                <c:formatCode>_(* #,##0_);_(* \(#,##0\);_(* "-"??_);_(@_)</c:formatCode>
                <c:ptCount val="7"/>
                <c:pt idx="0">
                  <c:v>121.79541669343639</c:v>
                </c:pt>
                <c:pt idx="1">
                  <c:v>28509.466845900279</c:v>
                </c:pt>
                <c:pt idx="2">
                  <c:v>141286.78852245939</c:v>
                </c:pt>
                <c:pt idx="3">
                  <c:v>10020.36467779958</c:v>
                </c:pt>
                <c:pt idx="4">
                  <c:v>16465.198203051252</c:v>
                </c:pt>
                <c:pt idx="5">
                  <c:v>82471.449963675535</c:v>
                </c:pt>
                <c:pt idx="6">
                  <c:v>907.0689373983779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52-46AC-AA69-BB79059A8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869120"/>
        <c:axId val="561879560"/>
      </c:barChart>
      <c:catAx>
        <c:axId val="56186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1879560"/>
        <c:crosses val="autoZero"/>
        <c:auto val="1"/>
        <c:lblAlgn val="ctr"/>
        <c:lblOffset val="100"/>
        <c:noMultiLvlLbl val="0"/>
      </c:catAx>
      <c:valAx>
        <c:axId val="56187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Acres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186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98384145265904"/>
          <c:y val="0.82234013741912837"/>
          <c:w val="0.82588004721016117"/>
          <c:h val="0.16067472457662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bg>
      <p:bgPr>
        <a:solidFill>
          <a:srgbClr val="47573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>
            <p:ph idx="2" type="pic"/>
          </p:nvPr>
        </p:nvSpPr>
        <p:spPr>
          <a:xfrm>
            <a:off x="0" y="-23150"/>
            <a:ext cx="12192000" cy="3730752"/>
          </a:xfrm>
          <a:prstGeom prst="rect">
            <a:avLst/>
          </a:prstGeom>
          <a:solidFill>
            <a:srgbClr val="6B834F"/>
          </a:solidFill>
          <a:ln>
            <a:noFill/>
          </a:ln>
        </p:spPr>
      </p:sp>
      <p:sp>
        <p:nvSpPr>
          <p:cNvPr id="17" name="Google Shape;17;p16"/>
          <p:cNvSpPr txBox="1"/>
          <p:nvPr>
            <p:ph type="title"/>
          </p:nvPr>
        </p:nvSpPr>
        <p:spPr>
          <a:xfrm>
            <a:off x="877824" y="896112"/>
            <a:ext cx="6611112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1922091" y="4325692"/>
            <a:ext cx="1289304" cy="81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1" sz="5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3" type="body"/>
          </p:nvPr>
        </p:nvSpPr>
        <p:spPr>
          <a:xfrm>
            <a:off x="1956816" y="4809744"/>
            <a:ext cx="1188720" cy="292608"/>
          </a:xfrm>
          <a:prstGeom prst="rect">
            <a:avLst/>
          </a:prstGeom>
          <a:solidFill>
            <a:srgbClr val="47573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4" type="body"/>
          </p:nvPr>
        </p:nvSpPr>
        <p:spPr>
          <a:xfrm>
            <a:off x="1956816" y="5248656"/>
            <a:ext cx="162763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5" type="body"/>
          </p:nvPr>
        </p:nvSpPr>
        <p:spPr>
          <a:xfrm>
            <a:off x="3677739" y="4325692"/>
            <a:ext cx="1289304" cy="81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1" sz="5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6" type="body"/>
          </p:nvPr>
        </p:nvSpPr>
        <p:spPr>
          <a:xfrm>
            <a:off x="3694176" y="4809744"/>
            <a:ext cx="1188720" cy="292608"/>
          </a:xfrm>
          <a:prstGeom prst="rect">
            <a:avLst/>
          </a:prstGeom>
          <a:solidFill>
            <a:srgbClr val="47573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7" type="body"/>
          </p:nvPr>
        </p:nvSpPr>
        <p:spPr>
          <a:xfrm>
            <a:off x="3694176" y="5248656"/>
            <a:ext cx="162763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8" type="body"/>
          </p:nvPr>
        </p:nvSpPr>
        <p:spPr>
          <a:xfrm>
            <a:off x="5467044" y="4325692"/>
            <a:ext cx="1289304" cy="81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1" sz="5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9" type="body"/>
          </p:nvPr>
        </p:nvSpPr>
        <p:spPr>
          <a:xfrm>
            <a:off x="5486400" y="4809744"/>
            <a:ext cx="1188720" cy="292608"/>
          </a:xfrm>
          <a:prstGeom prst="rect">
            <a:avLst/>
          </a:prstGeom>
          <a:solidFill>
            <a:srgbClr val="47573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3" type="body"/>
          </p:nvPr>
        </p:nvSpPr>
        <p:spPr>
          <a:xfrm>
            <a:off x="5486400" y="5248656"/>
            <a:ext cx="162763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4" type="body"/>
          </p:nvPr>
        </p:nvSpPr>
        <p:spPr>
          <a:xfrm>
            <a:off x="7179891" y="4325692"/>
            <a:ext cx="1289304" cy="81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1" sz="5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5" type="body"/>
          </p:nvPr>
        </p:nvSpPr>
        <p:spPr>
          <a:xfrm>
            <a:off x="7214616" y="4809744"/>
            <a:ext cx="1188720" cy="292608"/>
          </a:xfrm>
          <a:prstGeom prst="rect">
            <a:avLst/>
          </a:prstGeom>
          <a:solidFill>
            <a:srgbClr val="47573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6" type="body"/>
          </p:nvPr>
        </p:nvSpPr>
        <p:spPr>
          <a:xfrm>
            <a:off x="7214616" y="5248656"/>
            <a:ext cx="162763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7" type="body"/>
          </p:nvPr>
        </p:nvSpPr>
        <p:spPr>
          <a:xfrm>
            <a:off x="8926395" y="4325692"/>
            <a:ext cx="1289304" cy="81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1" sz="5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8" type="body"/>
          </p:nvPr>
        </p:nvSpPr>
        <p:spPr>
          <a:xfrm>
            <a:off x="8961120" y="4809744"/>
            <a:ext cx="1188720" cy="292608"/>
          </a:xfrm>
          <a:prstGeom prst="rect">
            <a:avLst/>
          </a:prstGeom>
          <a:solidFill>
            <a:srgbClr val="47573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9" type="body"/>
          </p:nvPr>
        </p:nvSpPr>
        <p:spPr>
          <a:xfrm>
            <a:off x="8951976" y="5248656"/>
            <a:ext cx="162763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/>
          <p:nvPr>
            <p:ph idx="2" type="pic"/>
          </p:nvPr>
        </p:nvSpPr>
        <p:spPr>
          <a:xfrm>
            <a:off x="6467856" y="0"/>
            <a:ext cx="5724144" cy="4224528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7"/>
          <p:cNvSpPr txBox="1"/>
          <p:nvPr>
            <p:ph type="title"/>
          </p:nvPr>
        </p:nvSpPr>
        <p:spPr>
          <a:xfrm>
            <a:off x="877824" y="347472"/>
            <a:ext cx="6611112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venir"/>
              <a:buNone/>
              <a:defRPr b="1" sz="54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" type="body"/>
          </p:nvPr>
        </p:nvSpPr>
        <p:spPr>
          <a:xfrm>
            <a:off x="877824" y="1773936"/>
            <a:ext cx="4041648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3" type="body"/>
          </p:nvPr>
        </p:nvSpPr>
        <p:spPr>
          <a:xfrm>
            <a:off x="877824" y="2761488"/>
            <a:ext cx="2615184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4" type="body"/>
          </p:nvPr>
        </p:nvSpPr>
        <p:spPr>
          <a:xfrm>
            <a:off x="4818888" y="2761488"/>
            <a:ext cx="2615184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5" type="body"/>
          </p:nvPr>
        </p:nvSpPr>
        <p:spPr>
          <a:xfrm>
            <a:off x="8723376" y="2761488"/>
            <a:ext cx="2615184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6" type="body"/>
          </p:nvPr>
        </p:nvSpPr>
        <p:spPr>
          <a:xfrm>
            <a:off x="877824" y="3264061"/>
            <a:ext cx="2615184" cy="2313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7" type="body"/>
          </p:nvPr>
        </p:nvSpPr>
        <p:spPr>
          <a:xfrm>
            <a:off x="4818888" y="3264061"/>
            <a:ext cx="2615184" cy="2313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8" type="body"/>
          </p:nvPr>
        </p:nvSpPr>
        <p:spPr>
          <a:xfrm>
            <a:off x="8723376" y="3264061"/>
            <a:ext cx="2615184" cy="2313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solidFill>
          <a:schemeClr val="accent4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/>
          <p:nvPr>
            <p:ph idx="2" type="pic"/>
          </p:nvPr>
        </p:nvSpPr>
        <p:spPr>
          <a:xfrm>
            <a:off x="0" y="4087368"/>
            <a:ext cx="12192000" cy="277063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8"/>
          <p:cNvSpPr txBox="1"/>
          <p:nvPr>
            <p:ph type="title"/>
          </p:nvPr>
        </p:nvSpPr>
        <p:spPr>
          <a:xfrm>
            <a:off x="877824" y="347472"/>
            <a:ext cx="355701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" type="body"/>
          </p:nvPr>
        </p:nvSpPr>
        <p:spPr>
          <a:xfrm>
            <a:off x="877824" y="1773936"/>
            <a:ext cx="4041648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3" type="body"/>
          </p:nvPr>
        </p:nvSpPr>
        <p:spPr>
          <a:xfrm>
            <a:off x="6007608" y="1005840"/>
            <a:ext cx="4160520" cy="2926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8"/>
          <p:cNvSpPr txBox="1"/>
          <p:nvPr>
            <p:ph idx="4" type="body"/>
          </p:nvPr>
        </p:nvSpPr>
        <p:spPr>
          <a:xfrm>
            <a:off x="6007608" y="1552792"/>
            <a:ext cx="4160520" cy="157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5" type="body"/>
          </p:nvPr>
        </p:nvSpPr>
        <p:spPr>
          <a:xfrm>
            <a:off x="6007608" y="3438144"/>
            <a:ext cx="4160520" cy="2926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8"/>
          <p:cNvSpPr txBox="1"/>
          <p:nvPr>
            <p:ph idx="6" type="body"/>
          </p:nvPr>
        </p:nvSpPr>
        <p:spPr>
          <a:xfrm>
            <a:off x="6007608" y="3985096"/>
            <a:ext cx="4160520" cy="157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8"/>
          <p:cNvSpPr/>
          <p:nvPr/>
        </p:nvSpPr>
        <p:spPr>
          <a:xfrm flipH="1" rot="10800000">
            <a:off x="11446035" y="6245920"/>
            <a:ext cx="487085" cy="45719"/>
          </a:xfrm>
          <a:prstGeom prst="rect">
            <a:avLst/>
          </a:prstGeom>
          <a:solidFill>
            <a:schemeClr val="l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accent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877824" y="347472"/>
            <a:ext cx="355701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" type="body"/>
          </p:nvPr>
        </p:nvSpPr>
        <p:spPr>
          <a:xfrm>
            <a:off x="877824" y="1773936"/>
            <a:ext cx="4041648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2" type="body"/>
          </p:nvPr>
        </p:nvSpPr>
        <p:spPr>
          <a:xfrm>
            <a:off x="4480560" y="2377440"/>
            <a:ext cx="6867144" cy="3858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9"/>
          <p:cNvSpPr/>
          <p:nvPr/>
        </p:nvSpPr>
        <p:spPr>
          <a:xfrm flipH="1" rot="10800000">
            <a:off x="11446035" y="6245920"/>
            <a:ext cx="487085" cy="45719"/>
          </a:xfrm>
          <a:prstGeom prst="rect">
            <a:avLst/>
          </a:prstGeom>
          <a:solidFill>
            <a:schemeClr val="l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29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solidFill>
          <a:schemeClr val="dk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877824" y="896112"/>
            <a:ext cx="6611112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/>
          <p:nvPr>
            <p:ph idx="2" type="pic"/>
          </p:nvPr>
        </p:nvSpPr>
        <p:spPr>
          <a:xfrm>
            <a:off x="0" y="0"/>
            <a:ext cx="12192000" cy="658368"/>
          </a:xfrm>
          <a:prstGeom prst="rect">
            <a:avLst/>
          </a:prstGeom>
          <a:solidFill>
            <a:srgbClr val="6B834F"/>
          </a:solidFill>
          <a:ln>
            <a:noFill/>
          </a:ln>
        </p:spPr>
      </p:sp>
      <p:sp>
        <p:nvSpPr>
          <p:cNvPr id="125" name="Google Shape;125;p30"/>
          <p:cNvSpPr txBox="1"/>
          <p:nvPr>
            <p:ph idx="1" type="body"/>
          </p:nvPr>
        </p:nvSpPr>
        <p:spPr>
          <a:xfrm>
            <a:off x="995680" y="2587752"/>
            <a:ext cx="10075672" cy="314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0"/>
          <p:cNvSpPr/>
          <p:nvPr/>
        </p:nvSpPr>
        <p:spPr>
          <a:xfrm flipH="1" rot="10800000">
            <a:off x="11446035" y="6245920"/>
            <a:ext cx="487085" cy="45719"/>
          </a:xfrm>
          <a:prstGeom prst="rect">
            <a:avLst/>
          </a:prstGeom>
          <a:solidFill>
            <a:schemeClr val="l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30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bg>
      <p:bgPr>
        <a:solidFill>
          <a:schemeClr val="accent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877824" y="896112"/>
            <a:ext cx="6611112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7242048" y="1060704"/>
            <a:ext cx="4069080" cy="1901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1"/>
          <p:cNvSpPr/>
          <p:nvPr>
            <p:ph idx="2" type="pic"/>
          </p:nvPr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rgbClr val="004E67"/>
          </a:solidFill>
          <a:ln>
            <a:noFill/>
          </a:ln>
        </p:spPr>
      </p:sp>
      <p:sp>
        <p:nvSpPr>
          <p:cNvPr id="133" name="Google Shape;133;p31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1"/>
          <p:cNvSpPr/>
          <p:nvPr/>
        </p:nvSpPr>
        <p:spPr>
          <a:xfrm flipH="1" rot="10800000">
            <a:off x="11446035" y="6245920"/>
            <a:ext cx="487085" cy="45719"/>
          </a:xfrm>
          <a:prstGeom prst="rect">
            <a:avLst/>
          </a:prstGeom>
          <a:solidFill>
            <a:schemeClr val="l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3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9" name="Google Shape;149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34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7114032" y="1517904"/>
            <a:ext cx="4416552" cy="1572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/>
          <p:nvPr>
            <p:ph idx="2" type="pic"/>
          </p:nvPr>
        </p:nvSpPr>
        <p:spPr>
          <a:xfrm>
            <a:off x="0" y="0"/>
            <a:ext cx="610819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7114032" y="3429000"/>
            <a:ext cx="4242816" cy="2350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7"/>
          <p:cNvSpPr/>
          <p:nvPr/>
        </p:nvSpPr>
        <p:spPr>
          <a:xfrm flipH="1" rot="10800000">
            <a:off x="11446035" y="6245920"/>
            <a:ext cx="487085" cy="45719"/>
          </a:xfrm>
          <a:prstGeom prst="rect">
            <a:avLst/>
          </a:prstGeom>
          <a:solidFill>
            <a:schemeClr val="l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6" name="Google Shape;186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8" name="Google Shape;188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4" name="Google Shape;204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/>
          <p:nvPr>
            <p:ph idx="2" type="pic"/>
          </p:nvPr>
        </p:nvSpPr>
        <p:spPr>
          <a:xfrm>
            <a:off x="0" y="0"/>
            <a:ext cx="12192000" cy="3163824"/>
          </a:xfrm>
          <a:prstGeom prst="rect">
            <a:avLst/>
          </a:prstGeom>
          <a:solidFill>
            <a:srgbClr val="6B834F"/>
          </a:solidFill>
          <a:ln>
            <a:noFill/>
          </a:ln>
        </p:spPr>
      </p:sp>
      <p:sp>
        <p:nvSpPr>
          <p:cNvPr id="45" name="Google Shape;45;p21"/>
          <p:cNvSpPr txBox="1"/>
          <p:nvPr>
            <p:ph type="title"/>
          </p:nvPr>
        </p:nvSpPr>
        <p:spPr>
          <a:xfrm>
            <a:off x="877824" y="896112"/>
            <a:ext cx="6611112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877824" y="3913632"/>
            <a:ext cx="10305288" cy="174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1"/>
          <p:cNvSpPr/>
          <p:nvPr/>
        </p:nvSpPr>
        <p:spPr>
          <a:xfrm flipH="1" rot="10800000">
            <a:off x="11446035" y="6245920"/>
            <a:ext cx="487085" cy="45719"/>
          </a:xfrm>
          <a:prstGeom prst="rect">
            <a:avLst/>
          </a:prstGeom>
          <a:solidFill>
            <a:schemeClr val="l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/>
          <p:nvPr>
            <p:ph idx="2" type="pic"/>
          </p:nvPr>
        </p:nvSpPr>
        <p:spPr>
          <a:xfrm>
            <a:off x="6782765" y="0"/>
            <a:ext cx="540923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2"/>
          <p:cNvSpPr txBox="1"/>
          <p:nvPr>
            <p:ph type="ctrTitle"/>
          </p:nvPr>
        </p:nvSpPr>
        <p:spPr>
          <a:xfrm>
            <a:off x="822960" y="2185416"/>
            <a:ext cx="6693408" cy="2084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venir"/>
              <a:buNone/>
              <a:defRPr b="1" i="0" sz="8800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" type="subTitle"/>
          </p:nvPr>
        </p:nvSpPr>
        <p:spPr>
          <a:xfrm>
            <a:off x="985812" y="4504854"/>
            <a:ext cx="6391656" cy="47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22"/>
          <p:cNvSpPr txBox="1"/>
          <p:nvPr>
            <p:ph idx="3" type="body"/>
          </p:nvPr>
        </p:nvSpPr>
        <p:spPr>
          <a:xfrm>
            <a:off x="905256" y="1517904"/>
            <a:ext cx="6254496" cy="429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solidFill>
          <a:schemeClr val="accen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type="title"/>
          </p:nvPr>
        </p:nvSpPr>
        <p:spPr>
          <a:xfrm>
            <a:off x="877824" y="1517904"/>
            <a:ext cx="4416552" cy="1572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" type="body"/>
          </p:nvPr>
        </p:nvSpPr>
        <p:spPr>
          <a:xfrm>
            <a:off x="877824" y="3429000"/>
            <a:ext cx="4242816" cy="2350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23"/>
          <p:cNvSpPr/>
          <p:nvPr>
            <p:ph idx="2" type="pic"/>
          </p:nvPr>
        </p:nvSpPr>
        <p:spPr>
          <a:xfrm>
            <a:off x="5690616" y="0"/>
            <a:ext cx="650138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23"/>
          <p:cNvSpPr/>
          <p:nvPr/>
        </p:nvSpPr>
        <p:spPr>
          <a:xfrm flipH="1" rot="10800000">
            <a:off x="11446035" y="6245920"/>
            <a:ext cx="487085" cy="45719"/>
          </a:xfrm>
          <a:prstGeom prst="rect">
            <a:avLst/>
          </a:prstGeom>
          <a:solidFill>
            <a:schemeClr val="l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3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24"/>
          <p:cNvSpPr txBox="1"/>
          <p:nvPr>
            <p:ph type="title"/>
          </p:nvPr>
        </p:nvSpPr>
        <p:spPr>
          <a:xfrm>
            <a:off x="502920" y="1728216"/>
            <a:ext cx="5074920" cy="379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00"/>
              <a:buFont typeface="Avenir"/>
              <a:buNone/>
              <a:defRPr b="1" sz="19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484632" y="4663440"/>
            <a:ext cx="45811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3" type="body"/>
          </p:nvPr>
        </p:nvSpPr>
        <p:spPr>
          <a:xfrm>
            <a:off x="1546496" y="1185487"/>
            <a:ext cx="355701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1" sz="5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/>
          <p:nvPr>
            <p:ph idx="2" type="pic"/>
          </p:nvPr>
        </p:nvSpPr>
        <p:spPr>
          <a:xfrm>
            <a:off x="0" y="-23150"/>
            <a:ext cx="12192000" cy="2898648"/>
          </a:xfrm>
          <a:prstGeom prst="rect">
            <a:avLst/>
          </a:prstGeom>
          <a:solidFill>
            <a:srgbClr val="6B834F"/>
          </a:solidFill>
          <a:ln>
            <a:noFill/>
          </a:ln>
        </p:spPr>
      </p:sp>
      <p:sp>
        <p:nvSpPr>
          <p:cNvPr id="69" name="Google Shape;69;p25"/>
          <p:cNvSpPr txBox="1"/>
          <p:nvPr>
            <p:ph type="title"/>
          </p:nvPr>
        </p:nvSpPr>
        <p:spPr>
          <a:xfrm>
            <a:off x="877824" y="347472"/>
            <a:ext cx="6611112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877824" y="1773936"/>
            <a:ext cx="4041648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3" type="body"/>
          </p:nvPr>
        </p:nvSpPr>
        <p:spPr>
          <a:xfrm>
            <a:off x="877824" y="3328416"/>
            <a:ext cx="9957816" cy="4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4" type="body"/>
          </p:nvPr>
        </p:nvSpPr>
        <p:spPr>
          <a:xfrm>
            <a:off x="877824" y="4096512"/>
            <a:ext cx="1673352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5" type="body"/>
          </p:nvPr>
        </p:nvSpPr>
        <p:spPr>
          <a:xfrm>
            <a:off x="2660904" y="4096512"/>
            <a:ext cx="1673352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6" type="body"/>
          </p:nvPr>
        </p:nvSpPr>
        <p:spPr>
          <a:xfrm>
            <a:off x="4462272" y="4096512"/>
            <a:ext cx="1673352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7" type="body"/>
          </p:nvPr>
        </p:nvSpPr>
        <p:spPr>
          <a:xfrm>
            <a:off x="6227064" y="4096512"/>
            <a:ext cx="1673352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8" type="body"/>
          </p:nvPr>
        </p:nvSpPr>
        <p:spPr>
          <a:xfrm>
            <a:off x="8001000" y="4096512"/>
            <a:ext cx="1673352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9" type="body"/>
          </p:nvPr>
        </p:nvSpPr>
        <p:spPr>
          <a:xfrm>
            <a:off x="877824" y="4535424"/>
            <a:ext cx="167335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3" type="body"/>
          </p:nvPr>
        </p:nvSpPr>
        <p:spPr>
          <a:xfrm>
            <a:off x="2660904" y="4535424"/>
            <a:ext cx="167335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4" type="body"/>
          </p:nvPr>
        </p:nvSpPr>
        <p:spPr>
          <a:xfrm>
            <a:off x="4462272" y="4535424"/>
            <a:ext cx="167335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5" type="body"/>
          </p:nvPr>
        </p:nvSpPr>
        <p:spPr>
          <a:xfrm>
            <a:off x="6227064" y="4535424"/>
            <a:ext cx="167335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6" type="body"/>
          </p:nvPr>
        </p:nvSpPr>
        <p:spPr>
          <a:xfrm>
            <a:off x="8001000" y="4535424"/>
            <a:ext cx="1673352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solidFill>
          <a:schemeClr val="dk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>
            <a:off x="877824" y="347472"/>
            <a:ext cx="355701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  <a:defRPr b="1"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>
            <a:off x="877824" y="1773936"/>
            <a:ext cx="4041648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2" type="body"/>
          </p:nvPr>
        </p:nvSpPr>
        <p:spPr>
          <a:xfrm>
            <a:off x="877824" y="2587752"/>
            <a:ext cx="10213848" cy="314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6"/>
          <p:cNvSpPr/>
          <p:nvPr>
            <p:ph idx="3" type="pic"/>
          </p:nvPr>
        </p:nvSpPr>
        <p:spPr>
          <a:xfrm>
            <a:off x="0" y="6007608"/>
            <a:ext cx="12192000" cy="850392"/>
          </a:xfrm>
          <a:prstGeom prst="rect">
            <a:avLst/>
          </a:prstGeom>
          <a:solidFill>
            <a:srgbClr val="6B834F"/>
          </a:solidFill>
          <a:ln>
            <a:noFill/>
          </a:ln>
        </p:spPr>
      </p:sp>
      <p:sp>
        <p:nvSpPr>
          <p:cNvPr id="89" name="Google Shape;89;p26"/>
          <p:cNvSpPr txBox="1"/>
          <p:nvPr>
            <p:ph idx="11" type="ftr"/>
          </p:nvPr>
        </p:nvSpPr>
        <p:spPr>
          <a:xfrm>
            <a:off x="173736" y="627654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ctr">
              <a:spcBef>
                <a:spcPts val="0"/>
              </a:spcBef>
              <a:buNone/>
              <a:defRPr b="1" sz="29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6"/>
          <p:cNvSpPr/>
          <p:nvPr/>
        </p:nvSpPr>
        <p:spPr>
          <a:xfrm flipH="1" rot="10800000">
            <a:off x="11446035" y="6245920"/>
            <a:ext cx="487085" cy="45719"/>
          </a:xfrm>
          <a:prstGeom prst="rect">
            <a:avLst/>
          </a:prstGeom>
          <a:solidFill>
            <a:schemeClr val="lt1">
              <a:alpha val="7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EB Garamond"/>
              <a:buNone/>
              <a:defRPr b="0" i="0" sz="44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29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5"/>
          <p:cNvSpPr/>
          <p:nvPr/>
        </p:nvSpPr>
        <p:spPr>
          <a:xfrm flipH="1" rot="10800000">
            <a:off x="11446035" y="6245920"/>
            <a:ext cx="487085" cy="45719"/>
          </a:xfrm>
          <a:prstGeom prst="rect">
            <a:avLst/>
          </a:prstGeom>
          <a:solidFill>
            <a:srgbClr val="1C4C3C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44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"/>
          <p:cNvSpPr txBox="1"/>
          <p:nvPr>
            <p:ph type="title"/>
          </p:nvPr>
        </p:nvSpPr>
        <p:spPr>
          <a:xfrm>
            <a:off x="1493128" y="3288066"/>
            <a:ext cx="9205743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venir"/>
              <a:buNone/>
            </a:pPr>
            <a:r>
              <a:rPr lang="en-US"/>
              <a:t>Protected Lands Indicator </a:t>
            </a:r>
            <a:endParaRPr/>
          </a:p>
        </p:txBody>
      </p:sp>
      <p:sp>
        <p:nvSpPr>
          <p:cNvPr id="232" name="Google Shape;232;p1"/>
          <p:cNvSpPr txBox="1"/>
          <p:nvPr>
            <p:ph idx="19" type="body"/>
          </p:nvPr>
        </p:nvSpPr>
        <p:spPr>
          <a:xfrm>
            <a:off x="4565470" y="4795651"/>
            <a:ext cx="3061060" cy="104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John Wolf, USGS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Aurelia Gracia, NPS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October 12</a:t>
            </a:r>
            <a:r>
              <a:rPr baseline="30000" lang="en-US"/>
              <a:t>th</a:t>
            </a:r>
            <a:r>
              <a:rPr lang="en-US"/>
              <a:t>, 2023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CBP Management Board Meeting</a:t>
            </a:r>
            <a:endParaRPr/>
          </a:p>
        </p:txBody>
      </p:sp>
      <p:pic>
        <p:nvPicPr>
          <p:cNvPr id="233" name="Google Shape;233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065" l="0" r="0" t="27065"/>
          <a:stretch/>
        </p:blipFill>
        <p:spPr>
          <a:xfrm>
            <a:off x="0" y="0"/>
            <a:ext cx="12192000" cy="3730752"/>
          </a:xfrm>
          <a:prstGeom prst="rect">
            <a:avLst/>
          </a:prstGeom>
          <a:solidFill>
            <a:srgbClr val="6B834F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10"/>
          <p:cNvSpPr txBox="1"/>
          <p:nvPr/>
        </p:nvSpPr>
        <p:spPr>
          <a:xfrm>
            <a:off x="8048573" y="3739365"/>
            <a:ext cx="4884001" cy="746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b="1" lang="en-US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Arlington</a:t>
            </a:r>
            <a:endParaRPr b="1" sz="5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b="1" lang="en-US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/ D.C.</a:t>
            </a:r>
            <a:endParaRPr b="1" sz="5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4" name="Google Shape;3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83" y="74837"/>
            <a:ext cx="8942522" cy="663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0332" y="824653"/>
            <a:ext cx="2743200" cy="2160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11"/>
          <p:cNvSpPr txBox="1"/>
          <p:nvPr>
            <p:ph type="title"/>
          </p:nvPr>
        </p:nvSpPr>
        <p:spPr>
          <a:xfrm>
            <a:off x="2117" y="650875"/>
            <a:ext cx="11849100" cy="775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Applied Analysis and Adjustments</a:t>
            </a:r>
            <a:endParaRPr/>
          </a:p>
        </p:txBody>
      </p:sp>
      <p:sp>
        <p:nvSpPr>
          <p:cNvPr id="312" name="Google Shape;312;p11"/>
          <p:cNvSpPr txBox="1"/>
          <p:nvPr/>
        </p:nvSpPr>
        <p:spPr>
          <a:xfrm>
            <a:off x="478368" y="1717639"/>
            <a:ext cx="108648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Identify Federal lands that, in 2022, are no longer counted as per PAD-US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2018 and earlier years, remove those same federal lands so they are treated consistently throughout entire period of record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12"/>
          <p:cNvSpPr txBox="1"/>
          <p:nvPr>
            <p:ph type="title"/>
          </p:nvPr>
        </p:nvSpPr>
        <p:spPr>
          <a:xfrm>
            <a:off x="775025" y="212855"/>
            <a:ext cx="10915424" cy="746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/>
              <a:t>Post-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Retroactive</a:t>
            </a:r>
            <a:r>
              <a:rPr lang="en-US" sz="4000"/>
              <a:t> Adjustment</a:t>
            </a:r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2046817" y="1287947"/>
            <a:ext cx="6965949" cy="5118189"/>
            <a:chOff x="469900" y="1298530"/>
            <a:chExt cx="6965949" cy="5118189"/>
          </a:xfrm>
        </p:grpSpPr>
        <p:pic>
          <p:nvPicPr>
            <p:cNvPr id="320" name="Google Shape;32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9900" y="1298530"/>
              <a:ext cx="6965949" cy="511818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1" name="Google Shape;321;p12"/>
            <p:cNvCxnSpPr/>
            <p:nvPr/>
          </p:nvCxnSpPr>
          <p:spPr>
            <a:xfrm>
              <a:off x="1518834" y="2369838"/>
              <a:ext cx="5679335" cy="3144"/>
            </a:xfrm>
            <a:prstGeom prst="straightConnector1">
              <a:avLst/>
            </a:prstGeom>
            <a:noFill/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2" name="Google Shape;322;p12"/>
            <p:cNvSpPr txBox="1"/>
            <p:nvPr/>
          </p:nvSpPr>
          <p:spPr>
            <a:xfrm>
              <a:off x="6244167" y="2047875"/>
              <a:ext cx="774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Goal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13"/>
          <p:cNvSpPr txBox="1"/>
          <p:nvPr>
            <p:ph type="title"/>
          </p:nvPr>
        </p:nvSpPr>
        <p:spPr>
          <a:xfrm>
            <a:off x="922867" y="428625"/>
            <a:ext cx="10515600" cy="775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/>
              <a:t>2022 Update – Lessons Learned</a:t>
            </a:r>
            <a:endParaRPr/>
          </a:p>
        </p:txBody>
      </p:sp>
      <p:sp>
        <p:nvSpPr>
          <p:cNvPr id="329" name="Google Shape;329;p13"/>
          <p:cNvSpPr txBox="1"/>
          <p:nvPr/>
        </p:nvSpPr>
        <p:spPr>
          <a:xfrm>
            <a:off x="436034" y="12541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210" lvl="0" marL="2832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92D050"/>
                </a:solidFill>
                <a:latin typeface="Avenir"/>
                <a:ea typeface="Avenir"/>
                <a:cs typeface="Avenir"/>
                <a:sym typeface="Avenir"/>
              </a:rPr>
              <a:t>What is working well with current method?</a:t>
            </a:r>
            <a:endParaRPr/>
          </a:p>
          <a:p>
            <a:pPr indent="-283210" lvl="0" marL="2832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Continue to improve methodology for more accurate accounting.</a:t>
            </a:r>
            <a:endParaRPr/>
          </a:p>
          <a:p>
            <a:pPr indent="-283210" lvl="0" marL="2832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3210" lvl="0" marL="2832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92D050"/>
                </a:solidFill>
                <a:latin typeface="Avenir"/>
                <a:ea typeface="Avenir"/>
                <a:cs typeface="Avenir"/>
                <a:sym typeface="Avenir"/>
              </a:rPr>
              <a:t>What are some current obstacles?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Increased accuracy can lead to counterintuitive results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Attempts to streamline information collection process only partly successful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Perceived duplication of effort with PAD-US</a:t>
            </a:r>
            <a:endParaRPr/>
          </a:p>
        </p:txBody>
      </p:sp>
      <p:sp>
        <p:nvSpPr>
          <p:cNvPr id="330" name="Google Shape;330;p13"/>
          <p:cNvSpPr txBox="1"/>
          <p:nvPr/>
        </p:nvSpPr>
        <p:spPr>
          <a:xfrm>
            <a:off x="6235700" y="1254124"/>
            <a:ext cx="5562600" cy="5102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210" lvl="0" marL="2832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92D050"/>
                </a:solidFill>
                <a:latin typeface="Avenir"/>
                <a:ea typeface="Avenir"/>
                <a:cs typeface="Avenir"/>
                <a:sym typeface="Avenir"/>
              </a:rPr>
              <a:t>Potential to address obstacles or improve efficiency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GIS Community of Practice to address consistency and reporting needs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State data stewards take ownership of state land protection reporting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Strategic plan to address improvements and integration, with input from jurisdictions, Community of Practice and PLWG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Potential for improved efficiency in reporting through PAD-US collaboration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Rely on existing published workflows for easements, other protected lands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riding bikes on a path under a tree&#10;&#10;Description automatically generated with low confidence" id="335" name="Google Shape;3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9828" y="0"/>
            <a:ext cx="45708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4"/>
          <p:cNvSpPr txBox="1"/>
          <p:nvPr>
            <p:ph type="title"/>
          </p:nvPr>
        </p:nvSpPr>
        <p:spPr>
          <a:xfrm>
            <a:off x="352336" y="271935"/>
            <a:ext cx="6887362" cy="1104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/>
              <a:t>Actions for Future Progress</a:t>
            </a:r>
            <a:endParaRPr/>
          </a:p>
        </p:txBody>
      </p:sp>
      <p:sp>
        <p:nvSpPr>
          <p:cNvPr id="337" name="Google Shape;337;p14"/>
          <p:cNvSpPr txBox="1"/>
          <p:nvPr>
            <p:ph idx="1" type="body"/>
          </p:nvPr>
        </p:nvSpPr>
        <p:spPr>
          <a:xfrm>
            <a:off x="352336" y="1776578"/>
            <a:ext cx="6887362" cy="4256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210" lvl="0" marL="2832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Char char="•"/>
            </a:pPr>
            <a:r>
              <a:rPr lang="en-US" sz="2350"/>
              <a:t>CCP Annual Meeting (Now)</a:t>
            </a:r>
            <a:endParaRPr/>
          </a:p>
          <a:p>
            <a:pPr indent="-283209" lvl="3" marL="115189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Feedback from CCP Annual Meeting will help inform actions and ideas for the PLWG</a:t>
            </a:r>
            <a:endParaRPr/>
          </a:p>
          <a:p>
            <a:pPr indent="-283210" lvl="0" marL="28321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50"/>
              <a:buChar char="•"/>
            </a:pPr>
            <a:r>
              <a:rPr lang="en-US" sz="2350"/>
              <a:t>Creation of a new Logic and Action Plan (Winter)</a:t>
            </a:r>
            <a:endParaRPr/>
          </a:p>
          <a:p>
            <a:pPr indent="-283209" lvl="3" marL="115189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Identify actions and priorities to further advance land protection</a:t>
            </a:r>
            <a:endParaRPr/>
          </a:p>
          <a:p>
            <a:pPr indent="-283210" lvl="0" marL="28321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50"/>
              <a:buChar char="•"/>
            </a:pPr>
            <a:r>
              <a:rPr lang="en-US" sz="2350"/>
              <a:t>Creation of a new GIS Community of Practice (Winter)</a:t>
            </a:r>
            <a:endParaRPr/>
          </a:p>
          <a:p>
            <a:pPr indent="-283209" lvl="3" marL="115189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/>
              <a:t>Contacts pulled from the PAD-US System and contacts suggested by State representatives and the Chesapeake Conservation Partnership</a:t>
            </a:r>
            <a:endParaRPr sz="1600"/>
          </a:p>
          <a:p>
            <a:pPr indent="-156209" lvl="0" marL="28321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338" name="Google Shape;338;p14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Photo: Chesapeake Bay Program</a:t>
            </a:r>
            <a:endParaRPr/>
          </a:p>
        </p:txBody>
      </p:sp>
      <p:sp>
        <p:nvSpPr>
          <p:cNvPr id="339" name="Google Shape;339;p14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"/>
          <p:cNvSpPr txBox="1"/>
          <p:nvPr>
            <p:ph type="title"/>
          </p:nvPr>
        </p:nvSpPr>
        <p:spPr>
          <a:xfrm>
            <a:off x="4530222" y="164423"/>
            <a:ext cx="6937527" cy="746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/>
              <a:t>Protected Lands</a:t>
            </a:r>
            <a:endParaRPr/>
          </a:p>
        </p:txBody>
      </p:sp>
      <p:pic>
        <p:nvPicPr>
          <p:cNvPr descr="A picture containing nature, water, sky, mountain&#10;&#10;Description automatically generated" id="239" name="Google Shape;239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290" r="20289" t="0"/>
          <a:stretch/>
        </p:blipFill>
        <p:spPr>
          <a:xfrm>
            <a:off x="0" y="0"/>
            <a:ext cx="40015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40" name="Google Shape;240;p2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Photo: Chesapeake Bay Program</a:t>
            </a:r>
            <a:endParaRPr/>
          </a:p>
        </p:txBody>
      </p:sp>
      <p:sp>
        <p:nvSpPr>
          <p:cNvPr id="241" name="Google Shape;241;p2"/>
          <p:cNvSpPr txBox="1"/>
          <p:nvPr>
            <p:ph idx="1" type="body"/>
          </p:nvPr>
        </p:nvSpPr>
        <p:spPr>
          <a:xfrm>
            <a:off x="4593722" y="1651777"/>
            <a:ext cx="6817482" cy="543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i="1"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i="1" lang="en-US" sz="3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Protected lands</a:t>
            </a:r>
            <a:r>
              <a:rPr i="1"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 means lands permanently protected from development, whether by purchase or donation, through a perpetual conservation or open space easement or fee ownership for their cultural, historical, ecological, or agricultural value. </a:t>
            </a:r>
            <a:endParaRPr i="1" sz="3200">
              <a:solidFill>
                <a:srgbClr val="FFFFFF"/>
              </a:solidFill>
            </a:endParaRPr>
          </a:p>
        </p:txBody>
      </p:sp>
      <p:sp>
        <p:nvSpPr>
          <p:cNvPr id="242" name="Google Shape;242;p2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009" y="2380234"/>
            <a:ext cx="11011466" cy="379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4770" y="269508"/>
            <a:ext cx="7969941" cy="1860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4"/>
          <p:cNvSpPr txBox="1"/>
          <p:nvPr>
            <p:ph type="title"/>
          </p:nvPr>
        </p:nvSpPr>
        <p:spPr>
          <a:xfrm>
            <a:off x="-2222" y="248910"/>
            <a:ext cx="12303276" cy="746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/>
              <a:t>Protected Lands Progress towards 2M Acre Goal</a:t>
            </a:r>
            <a:endParaRPr/>
          </a:p>
        </p:txBody>
      </p:sp>
      <p:sp>
        <p:nvSpPr>
          <p:cNvPr id="255" name="Google Shape;255;p4"/>
          <p:cNvSpPr txBox="1"/>
          <p:nvPr>
            <p:ph idx="1" type="body"/>
          </p:nvPr>
        </p:nvSpPr>
        <p:spPr>
          <a:xfrm>
            <a:off x="7499116" y="1427195"/>
            <a:ext cx="4616148" cy="543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2010 Baseline:  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2800">
                <a:solidFill>
                  <a:srgbClr val="FFFF00"/>
                </a:solidFill>
              </a:rPr>
              <a:t>7,474,811 acres</a:t>
            </a:r>
            <a:endParaRPr sz="2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2022 Progress: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2800">
                <a:solidFill>
                  <a:srgbClr val="FFFF00"/>
                </a:solidFill>
              </a:rPr>
              <a:t>9,109,278 acres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solidFill>
                <a:srgbClr val="FFFF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/>
              <a:t>Acres Protected since 2010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2800">
                <a:solidFill>
                  <a:srgbClr val="FFFF00"/>
                </a:solidFill>
              </a:rPr>
              <a:t>1,634,467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/>
              <a:t>Remaining: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b="1" lang="en-US" sz="2800">
                <a:solidFill>
                  <a:srgbClr val="FFFF00"/>
                </a:solidFill>
              </a:rPr>
              <a:t>365,533 acres</a:t>
            </a:r>
            <a:endParaRPr/>
          </a:p>
        </p:txBody>
      </p:sp>
      <p:grpSp>
        <p:nvGrpSpPr>
          <p:cNvPr id="256" name="Google Shape;256;p4"/>
          <p:cNvGrpSpPr/>
          <p:nvPr/>
        </p:nvGrpSpPr>
        <p:grpSpPr>
          <a:xfrm>
            <a:off x="469900" y="1298530"/>
            <a:ext cx="6965949" cy="5118189"/>
            <a:chOff x="469900" y="1298530"/>
            <a:chExt cx="6965949" cy="5118189"/>
          </a:xfrm>
        </p:grpSpPr>
        <p:pic>
          <p:nvPicPr>
            <p:cNvPr id="257" name="Google Shape;25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9900" y="1298530"/>
              <a:ext cx="6965949" cy="511818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8" name="Google Shape;258;p4"/>
            <p:cNvCxnSpPr/>
            <p:nvPr/>
          </p:nvCxnSpPr>
          <p:spPr>
            <a:xfrm>
              <a:off x="1518834" y="2369838"/>
              <a:ext cx="5679335" cy="3144"/>
            </a:xfrm>
            <a:prstGeom prst="straightConnector1">
              <a:avLst/>
            </a:prstGeom>
            <a:noFill/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9" name="Google Shape;259;p4"/>
            <p:cNvSpPr txBox="1"/>
            <p:nvPr/>
          </p:nvSpPr>
          <p:spPr>
            <a:xfrm>
              <a:off x="6244167" y="2047875"/>
              <a:ext cx="774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Goal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graph&#10;&#10;Description automatically generated" id="264" name="Google Shape;2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128" y="-10160"/>
            <a:ext cx="85777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 txBox="1"/>
          <p:nvPr>
            <p:ph type="title"/>
          </p:nvPr>
        </p:nvSpPr>
        <p:spPr>
          <a:xfrm>
            <a:off x="838200" y="2603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Protected Lands by Land Use: Acres</a:t>
            </a:r>
            <a:endParaRPr/>
          </a:p>
        </p:txBody>
      </p:sp>
      <p:graphicFrame>
        <p:nvGraphicFramePr>
          <p:cNvPr id="270" name="Google Shape;270;p6"/>
          <p:cNvGraphicFramePr/>
          <p:nvPr/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71" name="Google Shape;271;p6"/>
          <p:cNvGraphicFramePr/>
          <p:nvPr/>
        </p:nvGraphicFramePr>
        <p:xfrm>
          <a:off x="293914" y="1690688"/>
          <a:ext cx="5725886" cy="448627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72" name="Google Shape;272;p6"/>
          <p:cNvSpPr txBox="1"/>
          <p:nvPr/>
        </p:nvSpPr>
        <p:spPr>
          <a:xfrm>
            <a:off x="247651" y="6550223"/>
            <a:ext cx="11896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*Based on 2022 Protected Lands data and 2017/18 High-resolution Land Use/Cover data.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290" r="20289" t="0"/>
          <a:stretch/>
        </p:blipFill>
        <p:spPr>
          <a:xfrm>
            <a:off x="-1104900" y="0"/>
            <a:ext cx="537746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8" name="Google Shape;278;p7"/>
          <p:cNvSpPr txBox="1"/>
          <p:nvPr>
            <p:ph type="title"/>
          </p:nvPr>
        </p:nvSpPr>
        <p:spPr>
          <a:xfrm>
            <a:off x="4466722" y="195209"/>
            <a:ext cx="6937527" cy="13402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Changes with Tracking Land Protection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 txBox="1"/>
          <p:nvPr>
            <p:ph idx="11" type="ftr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Photo: Chesapeake Bay Program</a:t>
            </a:r>
            <a:endParaRPr/>
          </a:p>
        </p:txBody>
      </p:sp>
      <p:sp>
        <p:nvSpPr>
          <p:cNvPr id="280" name="Google Shape;280;p7"/>
          <p:cNvSpPr txBox="1"/>
          <p:nvPr>
            <p:ph idx="1" type="body"/>
          </p:nvPr>
        </p:nvSpPr>
        <p:spPr>
          <a:xfrm>
            <a:off x="4530222" y="1863444"/>
            <a:ext cx="6817482" cy="289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Change over time can reflect...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Char char="•"/>
            </a:pPr>
            <a:r>
              <a:rPr i="1" lang="en-US" sz="2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Land protection accomplishments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e.g., State purchases x acres for conservation purposes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Char char="•"/>
            </a:pPr>
            <a:r>
              <a:rPr i="1" lang="en-US" sz="2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Changes in data sources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e.g., a new data resource is identified that is more comprehensive than what has been used in the past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Char char="•"/>
            </a:pPr>
            <a:r>
              <a:rPr i="1" lang="en-US" sz="2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Changes in methods or definitions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e.g., PAD-US changes criteria for what is considered "protected"</a:t>
            </a:r>
            <a:endParaRPr/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7" name="Google Shape;2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2622" y="1711203"/>
            <a:ext cx="5251450" cy="37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8"/>
          <p:cNvSpPr txBox="1"/>
          <p:nvPr/>
        </p:nvSpPr>
        <p:spPr>
          <a:xfrm>
            <a:off x="410204" y="349340"/>
            <a:ext cx="11497696" cy="121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Federally Protected Lands and Improvements in Data</a:t>
            </a:r>
            <a:endParaRPr b="0" i="0" sz="1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342255" y="1233406"/>
            <a:ext cx="5649129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Improvements to the Federal land extent based on changes to PAD-US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Removal of DoD lands not permanently protected or managed for conservation purposes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Removal of inholdings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Mapping federal ownership or protection as opposed to proclamation boundaries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Removal of reservoirs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"/>
          <p:cNvSpPr txBox="1"/>
          <p:nvPr>
            <p:ph idx="12" type="sldNum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5" name="Google Shape;2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3417" y="4775"/>
            <a:ext cx="5067944" cy="683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4332" y="2927165"/>
            <a:ext cx="2743200" cy="216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9"/>
          <p:cNvSpPr txBox="1"/>
          <p:nvPr>
            <p:ph type="title"/>
          </p:nvPr>
        </p:nvSpPr>
        <p:spPr>
          <a:xfrm>
            <a:off x="599054" y="1610931"/>
            <a:ext cx="4884001" cy="746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/>
              <a:t>Comparing 2018 and 2022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14">
      <a:dk1>
        <a:srgbClr val="000000"/>
      </a:dk1>
      <a:lt1>
        <a:srgbClr val="FFFFFF"/>
      </a:lt1>
      <a:dk2>
        <a:srgbClr val="1C4C3C"/>
      </a:dk2>
      <a:lt2>
        <a:srgbClr val="E7E6E6"/>
      </a:lt2>
      <a:accent1>
        <a:srgbClr val="8FA971"/>
      </a:accent1>
      <a:accent2>
        <a:srgbClr val="345496"/>
      </a:accent2>
      <a:accent3>
        <a:srgbClr val="BD7B28"/>
      </a:accent3>
      <a:accent4>
        <a:srgbClr val="00698A"/>
      </a:accent4>
      <a:accent5>
        <a:srgbClr val="648260"/>
      </a:accent5>
      <a:accent6>
        <a:srgbClr val="F1EAE0"/>
      </a:accent6>
      <a:hlink>
        <a:srgbClr val="1B4C3C"/>
      </a:hlink>
      <a:folHlink>
        <a:srgbClr val="BD7B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2023-10-04T13:55:45Z</dcterms:created>
  <dc:creator>Gracia, Aurelia 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